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274" r:id="rId3"/>
    <p:sldId id="275" r:id="rId4"/>
    <p:sldId id="276" r:id="rId5"/>
    <p:sldId id="283" r:id="rId6"/>
    <p:sldId id="277" r:id="rId7"/>
    <p:sldId id="278" r:id="rId8"/>
    <p:sldId id="257" r:id="rId9"/>
    <p:sldId id="281" r:id="rId10"/>
    <p:sldId id="266" r:id="rId11"/>
    <p:sldId id="258" r:id="rId12"/>
    <p:sldId id="265" r:id="rId13"/>
    <p:sldId id="262" r:id="rId14"/>
    <p:sldId id="263" r:id="rId15"/>
    <p:sldId id="285" r:id="rId16"/>
    <p:sldId id="260" r:id="rId17"/>
    <p:sldId id="261" r:id="rId18"/>
    <p:sldId id="282" r:id="rId19"/>
    <p:sldId id="269" r:id="rId20"/>
    <p:sldId id="284" r:id="rId21"/>
    <p:sldId id="270" r:id="rId22"/>
    <p:sldId id="271" r:id="rId23"/>
    <p:sldId id="272" r:id="rId24"/>
    <p:sldId id="267" r:id="rId25"/>
    <p:sldId id="268" r:id="rId26"/>
    <p:sldId id="279" r:id="rId27"/>
    <p:sldId id="273" r:id="rId28"/>
    <p:sldId id="280"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020" autoAdjust="0"/>
  </p:normalViewPr>
  <p:slideViewPr>
    <p:cSldViewPr>
      <p:cViewPr varScale="1">
        <p:scale>
          <a:sx n="41" d="100"/>
          <a:sy n="41" d="100"/>
        </p:scale>
        <p:origin x="200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B01EB3-EB1A-431B-A33C-FC53FC2350B2}"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6D0CB81A-0C61-4DCD-8DAE-B4185DB7C26C}">
      <dgm:prSet/>
      <dgm:spPr/>
      <dgm:t>
        <a:bodyPr/>
        <a:lstStyle/>
        <a:p>
          <a:r>
            <a:rPr lang="en-US" b="1"/>
            <a:t>Demographics</a:t>
          </a:r>
          <a:r>
            <a:rPr lang="en-US"/>
            <a:t>: Age groups (children, teens, seniors), local clubs, or organizations.</a:t>
          </a:r>
        </a:p>
      </dgm:t>
    </dgm:pt>
    <dgm:pt modelId="{6A8C0844-6C8A-4502-A995-89C5EFDBE296}" type="parTrans" cxnId="{3FE1E589-B93E-496B-90ED-F7F36D8BF0EB}">
      <dgm:prSet/>
      <dgm:spPr/>
      <dgm:t>
        <a:bodyPr/>
        <a:lstStyle/>
        <a:p>
          <a:endParaRPr lang="en-US"/>
        </a:p>
      </dgm:t>
    </dgm:pt>
    <dgm:pt modelId="{04732953-C977-49AF-9CAF-BE346D95762A}" type="sibTrans" cxnId="{3FE1E589-B93E-496B-90ED-F7F36D8BF0EB}">
      <dgm:prSet/>
      <dgm:spPr/>
      <dgm:t>
        <a:bodyPr/>
        <a:lstStyle/>
        <a:p>
          <a:endParaRPr lang="en-US"/>
        </a:p>
      </dgm:t>
    </dgm:pt>
    <dgm:pt modelId="{72F44876-88E9-474A-8D40-2C659F414217}">
      <dgm:prSet/>
      <dgm:spPr/>
      <dgm:t>
        <a:bodyPr/>
        <a:lstStyle/>
        <a:p>
          <a:r>
            <a:rPr lang="en-US" b="1"/>
            <a:t>Usage Patterns</a:t>
          </a:r>
          <a:r>
            <a:rPr lang="en-US"/>
            <a:t>:</a:t>
          </a:r>
        </a:p>
      </dgm:t>
    </dgm:pt>
    <dgm:pt modelId="{0029B737-FEBA-49F9-9297-AD1E4332F0D4}" type="parTrans" cxnId="{0877F486-C6B8-49A1-9C98-547888F18290}">
      <dgm:prSet/>
      <dgm:spPr/>
      <dgm:t>
        <a:bodyPr/>
        <a:lstStyle/>
        <a:p>
          <a:endParaRPr lang="en-US"/>
        </a:p>
      </dgm:t>
    </dgm:pt>
    <dgm:pt modelId="{21282011-74D0-4B33-83C5-DD7EC87E5F6A}" type="sibTrans" cxnId="{0877F486-C6B8-49A1-9C98-547888F18290}">
      <dgm:prSet/>
      <dgm:spPr/>
      <dgm:t>
        <a:bodyPr/>
        <a:lstStyle/>
        <a:p>
          <a:endParaRPr lang="en-US"/>
        </a:p>
      </dgm:t>
    </dgm:pt>
    <dgm:pt modelId="{119EE9ED-969C-4CBE-B380-829BBD2B07A9}">
      <dgm:prSet/>
      <dgm:spPr/>
      <dgm:t>
        <a:bodyPr/>
        <a:lstStyle/>
        <a:p>
          <a:r>
            <a:rPr lang="en-US"/>
            <a:t>Meeting spaces for groups.</a:t>
          </a:r>
        </a:p>
      </dgm:t>
    </dgm:pt>
    <dgm:pt modelId="{E6539DE4-C1CD-4AA5-B928-7410897B0DF3}" type="parTrans" cxnId="{3111C776-5E73-4DB2-9DF1-B389DC0EBB3D}">
      <dgm:prSet/>
      <dgm:spPr/>
      <dgm:t>
        <a:bodyPr/>
        <a:lstStyle/>
        <a:p>
          <a:endParaRPr lang="en-US"/>
        </a:p>
      </dgm:t>
    </dgm:pt>
    <dgm:pt modelId="{189B7A68-E91B-407C-8BC1-22B4EEA31E9B}" type="sibTrans" cxnId="{3111C776-5E73-4DB2-9DF1-B389DC0EBB3D}">
      <dgm:prSet/>
      <dgm:spPr/>
      <dgm:t>
        <a:bodyPr/>
        <a:lstStyle/>
        <a:p>
          <a:endParaRPr lang="en-US"/>
        </a:p>
      </dgm:t>
    </dgm:pt>
    <dgm:pt modelId="{57965085-9122-4CB5-BF28-6B8040BAC899}">
      <dgm:prSet/>
      <dgm:spPr/>
      <dgm:t>
        <a:bodyPr/>
        <a:lstStyle/>
        <a:p>
          <a:r>
            <a:rPr lang="en-US"/>
            <a:t>Computer and internet access for job searches or emergency resources.</a:t>
          </a:r>
        </a:p>
      </dgm:t>
    </dgm:pt>
    <dgm:pt modelId="{3854DF37-C37D-45AE-ADBB-7AE87D80491B}" type="parTrans" cxnId="{94640C99-7073-4D9D-A3BE-97187A7B7B3B}">
      <dgm:prSet/>
      <dgm:spPr/>
      <dgm:t>
        <a:bodyPr/>
        <a:lstStyle/>
        <a:p>
          <a:endParaRPr lang="en-US"/>
        </a:p>
      </dgm:t>
    </dgm:pt>
    <dgm:pt modelId="{B3B9D079-E4E8-45D7-A689-125295830F47}" type="sibTrans" cxnId="{94640C99-7073-4D9D-A3BE-97187A7B7B3B}">
      <dgm:prSet/>
      <dgm:spPr/>
      <dgm:t>
        <a:bodyPr/>
        <a:lstStyle/>
        <a:p>
          <a:endParaRPr lang="en-US"/>
        </a:p>
      </dgm:t>
    </dgm:pt>
    <dgm:pt modelId="{0FFA0A8E-6477-4CC1-8891-382109C8C5A4}">
      <dgm:prSet/>
      <dgm:spPr/>
      <dgm:t>
        <a:bodyPr/>
        <a:lstStyle/>
        <a:p>
          <a:r>
            <a:rPr lang="en-US"/>
            <a:t>Safe spaces for youth, seniors, or displaced individuals.</a:t>
          </a:r>
        </a:p>
      </dgm:t>
    </dgm:pt>
    <dgm:pt modelId="{497C8764-6037-46E7-8626-876B19D9D467}" type="parTrans" cxnId="{75DA713B-D462-4FCF-A321-A669A4B2F3FB}">
      <dgm:prSet/>
      <dgm:spPr/>
      <dgm:t>
        <a:bodyPr/>
        <a:lstStyle/>
        <a:p>
          <a:endParaRPr lang="en-US"/>
        </a:p>
      </dgm:t>
    </dgm:pt>
    <dgm:pt modelId="{D9873BCD-C9A9-43F5-9DA1-B517A980844A}" type="sibTrans" cxnId="{75DA713B-D462-4FCF-A321-A669A4B2F3FB}">
      <dgm:prSet/>
      <dgm:spPr/>
      <dgm:t>
        <a:bodyPr/>
        <a:lstStyle/>
        <a:p>
          <a:endParaRPr lang="en-US"/>
        </a:p>
      </dgm:t>
    </dgm:pt>
    <dgm:pt modelId="{1D585D87-A638-4D9A-818C-731F0A761761}">
      <dgm:prSet/>
      <dgm:spPr/>
      <dgm:t>
        <a:bodyPr/>
        <a:lstStyle/>
        <a:p>
          <a:r>
            <a:rPr lang="en-US"/>
            <a:t>Educational programs (e.g., storytime, workshops).</a:t>
          </a:r>
        </a:p>
      </dgm:t>
    </dgm:pt>
    <dgm:pt modelId="{A6E815FA-4455-48A6-AA0A-32E52CC78448}" type="parTrans" cxnId="{A7A02271-29BB-44FF-B122-6AB1C5300371}">
      <dgm:prSet/>
      <dgm:spPr/>
      <dgm:t>
        <a:bodyPr/>
        <a:lstStyle/>
        <a:p>
          <a:endParaRPr lang="en-US"/>
        </a:p>
      </dgm:t>
    </dgm:pt>
    <dgm:pt modelId="{26A5A9D8-651E-4721-A27D-579AEC8AA390}" type="sibTrans" cxnId="{A7A02271-29BB-44FF-B122-6AB1C5300371}">
      <dgm:prSet/>
      <dgm:spPr/>
      <dgm:t>
        <a:bodyPr/>
        <a:lstStyle/>
        <a:p>
          <a:endParaRPr lang="en-US"/>
        </a:p>
      </dgm:t>
    </dgm:pt>
    <dgm:pt modelId="{BC14CC13-1DCA-4F6B-BA67-2D605CBF4429}" type="pres">
      <dgm:prSet presAssocID="{6FB01EB3-EB1A-431B-A33C-FC53FC2350B2}" presName="Name0" presStyleCnt="0">
        <dgm:presLayoutVars>
          <dgm:dir/>
          <dgm:animLvl val="lvl"/>
          <dgm:resizeHandles val="exact"/>
        </dgm:presLayoutVars>
      </dgm:prSet>
      <dgm:spPr/>
    </dgm:pt>
    <dgm:pt modelId="{B7B42D98-034C-4083-AB8D-2B1E977E143D}" type="pres">
      <dgm:prSet presAssocID="{72F44876-88E9-474A-8D40-2C659F414217}" presName="boxAndChildren" presStyleCnt="0"/>
      <dgm:spPr/>
    </dgm:pt>
    <dgm:pt modelId="{04C727AE-07D3-4444-B989-CD99E42ED0AF}" type="pres">
      <dgm:prSet presAssocID="{72F44876-88E9-474A-8D40-2C659F414217}" presName="parentTextBox" presStyleLbl="node1" presStyleIdx="0" presStyleCnt="2"/>
      <dgm:spPr/>
    </dgm:pt>
    <dgm:pt modelId="{84F4D77B-9C10-4954-B4CD-E03DE9A9028A}" type="pres">
      <dgm:prSet presAssocID="{72F44876-88E9-474A-8D40-2C659F414217}" presName="entireBox" presStyleLbl="node1" presStyleIdx="0" presStyleCnt="2"/>
      <dgm:spPr/>
    </dgm:pt>
    <dgm:pt modelId="{4E1DAF9D-6837-489C-9B5C-FB2C9CB364C1}" type="pres">
      <dgm:prSet presAssocID="{72F44876-88E9-474A-8D40-2C659F414217}" presName="descendantBox" presStyleCnt="0"/>
      <dgm:spPr/>
    </dgm:pt>
    <dgm:pt modelId="{09076AB3-E2F9-483C-A4B6-C1F92BE170FB}" type="pres">
      <dgm:prSet presAssocID="{119EE9ED-969C-4CBE-B380-829BBD2B07A9}" presName="childTextBox" presStyleLbl="fgAccFollowNode1" presStyleIdx="0" presStyleCnt="4">
        <dgm:presLayoutVars>
          <dgm:bulletEnabled val="1"/>
        </dgm:presLayoutVars>
      </dgm:prSet>
      <dgm:spPr/>
    </dgm:pt>
    <dgm:pt modelId="{B9DDE2D3-F14A-40CF-88B1-BDAE22C731C8}" type="pres">
      <dgm:prSet presAssocID="{57965085-9122-4CB5-BF28-6B8040BAC899}" presName="childTextBox" presStyleLbl="fgAccFollowNode1" presStyleIdx="1" presStyleCnt="4">
        <dgm:presLayoutVars>
          <dgm:bulletEnabled val="1"/>
        </dgm:presLayoutVars>
      </dgm:prSet>
      <dgm:spPr/>
    </dgm:pt>
    <dgm:pt modelId="{E113C09A-AB54-49F5-BAC3-3EF6921AB9E8}" type="pres">
      <dgm:prSet presAssocID="{0FFA0A8E-6477-4CC1-8891-382109C8C5A4}" presName="childTextBox" presStyleLbl="fgAccFollowNode1" presStyleIdx="2" presStyleCnt="4">
        <dgm:presLayoutVars>
          <dgm:bulletEnabled val="1"/>
        </dgm:presLayoutVars>
      </dgm:prSet>
      <dgm:spPr/>
    </dgm:pt>
    <dgm:pt modelId="{E32E72CC-EEF9-4DA3-AF95-245BE2A2831B}" type="pres">
      <dgm:prSet presAssocID="{1D585D87-A638-4D9A-818C-731F0A761761}" presName="childTextBox" presStyleLbl="fgAccFollowNode1" presStyleIdx="3" presStyleCnt="4">
        <dgm:presLayoutVars>
          <dgm:bulletEnabled val="1"/>
        </dgm:presLayoutVars>
      </dgm:prSet>
      <dgm:spPr/>
    </dgm:pt>
    <dgm:pt modelId="{DC0F3EAA-49C6-43EA-83F6-029E68BA05F9}" type="pres">
      <dgm:prSet presAssocID="{04732953-C977-49AF-9CAF-BE346D95762A}" presName="sp" presStyleCnt="0"/>
      <dgm:spPr/>
    </dgm:pt>
    <dgm:pt modelId="{CE9B2B5E-554F-41A0-B8BF-67E950251FE8}" type="pres">
      <dgm:prSet presAssocID="{6D0CB81A-0C61-4DCD-8DAE-B4185DB7C26C}" presName="arrowAndChildren" presStyleCnt="0"/>
      <dgm:spPr/>
    </dgm:pt>
    <dgm:pt modelId="{0C283EF0-0CE9-4A1C-88C7-D94C9C9F8BB4}" type="pres">
      <dgm:prSet presAssocID="{6D0CB81A-0C61-4DCD-8DAE-B4185DB7C26C}" presName="parentTextArrow" presStyleLbl="node1" presStyleIdx="1" presStyleCnt="2"/>
      <dgm:spPr/>
    </dgm:pt>
  </dgm:ptLst>
  <dgm:cxnLst>
    <dgm:cxn modelId="{7CE10B05-C49E-4CB4-9ACB-D96834C379F0}" type="presOf" srcId="{72F44876-88E9-474A-8D40-2C659F414217}" destId="{04C727AE-07D3-4444-B989-CD99E42ED0AF}" srcOrd="0" destOrd="0" presId="urn:microsoft.com/office/officeart/2005/8/layout/process4"/>
    <dgm:cxn modelId="{9492D22F-08D5-4B2C-B110-B0363F1635CC}" type="presOf" srcId="{6D0CB81A-0C61-4DCD-8DAE-B4185DB7C26C}" destId="{0C283EF0-0CE9-4A1C-88C7-D94C9C9F8BB4}" srcOrd="0" destOrd="0" presId="urn:microsoft.com/office/officeart/2005/8/layout/process4"/>
    <dgm:cxn modelId="{777C7E34-14E0-418A-9F97-58227990376F}" type="presOf" srcId="{6FB01EB3-EB1A-431B-A33C-FC53FC2350B2}" destId="{BC14CC13-1DCA-4F6B-BA67-2D605CBF4429}" srcOrd="0" destOrd="0" presId="urn:microsoft.com/office/officeart/2005/8/layout/process4"/>
    <dgm:cxn modelId="{75DA713B-D462-4FCF-A321-A669A4B2F3FB}" srcId="{72F44876-88E9-474A-8D40-2C659F414217}" destId="{0FFA0A8E-6477-4CC1-8891-382109C8C5A4}" srcOrd="2" destOrd="0" parTransId="{497C8764-6037-46E7-8626-876B19D9D467}" sibTransId="{D9873BCD-C9A9-43F5-9DA1-B517A980844A}"/>
    <dgm:cxn modelId="{033B736A-A291-4E02-83CA-8881EF935A8E}" type="presOf" srcId="{0FFA0A8E-6477-4CC1-8891-382109C8C5A4}" destId="{E113C09A-AB54-49F5-BAC3-3EF6921AB9E8}" srcOrd="0" destOrd="0" presId="urn:microsoft.com/office/officeart/2005/8/layout/process4"/>
    <dgm:cxn modelId="{A7A02271-29BB-44FF-B122-6AB1C5300371}" srcId="{72F44876-88E9-474A-8D40-2C659F414217}" destId="{1D585D87-A638-4D9A-818C-731F0A761761}" srcOrd="3" destOrd="0" parTransId="{A6E815FA-4455-48A6-AA0A-32E52CC78448}" sibTransId="{26A5A9D8-651E-4721-A27D-579AEC8AA390}"/>
    <dgm:cxn modelId="{1A2F4951-8CBB-4F2B-B9AB-7ED20B4D92DF}" type="presOf" srcId="{1D585D87-A638-4D9A-818C-731F0A761761}" destId="{E32E72CC-EEF9-4DA3-AF95-245BE2A2831B}" srcOrd="0" destOrd="0" presId="urn:microsoft.com/office/officeart/2005/8/layout/process4"/>
    <dgm:cxn modelId="{07280552-652D-41B4-A865-DCA659B1A6D6}" type="presOf" srcId="{72F44876-88E9-474A-8D40-2C659F414217}" destId="{84F4D77B-9C10-4954-B4CD-E03DE9A9028A}" srcOrd="1" destOrd="0" presId="urn:microsoft.com/office/officeart/2005/8/layout/process4"/>
    <dgm:cxn modelId="{3111C776-5E73-4DB2-9DF1-B389DC0EBB3D}" srcId="{72F44876-88E9-474A-8D40-2C659F414217}" destId="{119EE9ED-969C-4CBE-B380-829BBD2B07A9}" srcOrd="0" destOrd="0" parTransId="{E6539DE4-C1CD-4AA5-B928-7410897B0DF3}" sibTransId="{189B7A68-E91B-407C-8BC1-22B4EEA31E9B}"/>
    <dgm:cxn modelId="{0877F486-C6B8-49A1-9C98-547888F18290}" srcId="{6FB01EB3-EB1A-431B-A33C-FC53FC2350B2}" destId="{72F44876-88E9-474A-8D40-2C659F414217}" srcOrd="1" destOrd="0" parTransId="{0029B737-FEBA-49F9-9297-AD1E4332F0D4}" sibTransId="{21282011-74D0-4B33-83C5-DD7EC87E5F6A}"/>
    <dgm:cxn modelId="{3FE1E589-B93E-496B-90ED-F7F36D8BF0EB}" srcId="{6FB01EB3-EB1A-431B-A33C-FC53FC2350B2}" destId="{6D0CB81A-0C61-4DCD-8DAE-B4185DB7C26C}" srcOrd="0" destOrd="0" parTransId="{6A8C0844-6C8A-4502-A995-89C5EFDBE296}" sibTransId="{04732953-C977-49AF-9CAF-BE346D95762A}"/>
    <dgm:cxn modelId="{94640C99-7073-4D9D-A3BE-97187A7B7B3B}" srcId="{72F44876-88E9-474A-8D40-2C659F414217}" destId="{57965085-9122-4CB5-BF28-6B8040BAC899}" srcOrd="1" destOrd="0" parTransId="{3854DF37-C37D-45AE-ADBB-7AE87D80491B}" sibTransId="{B3B9D079-E4E8-45D7-A689-125295830F47}"/>
    <dgm:cxn modelId="{888839AB-9F08-4589-80C1-335CEDE004F1}" type="presOf" srcId="{119EE9ED-969C-4CBE-B380-829BBD2B07A9}" destId="{09076AB3-E2F9-483C-A4B6-C1F92BE170FB}" srcOrd="0" destOrd="0" presId="urn:microsoft.com/office/officeart/2005/8/layout/process4"/>
    <dgm:cxn modelId="{AA64D9C9-1C05-407A-B695-BDB794D2E6A8}" type="presOf" srcId="{57965085-9122-4CB5-BF28-6B8040BAC899}" destId="{B9DDE2D3-F14A-40CF-88B1-BDAE22C731C8}" srcOrd="0" destOrd="0" presId="urn:microsoft.com/office/officeart/2005/8/layout/process4"/>
    <dgm:cxn modelId="{00CE0951-713D-403F-BA48-F08A8A5B5B22}" type="presParOf" srcId="{BC14CC13-1DCA-4F6B-BA67-2D605CBF4429}" destId="{B7B42D98-034C-4083-AB8D-2B1E977E143D}" srcOrd="0" destOrd="0" presId="urn:microsoft.com/office/officeart/2005/8/layout/process4"/>
    <dgm:cxn modelId="{365CA3F6-DFE9-4390-8709-A4016AEEF6E8}" type="presParOf" srcId="{B7B42D98-034C-4083-AB8D-2B1E977E143D}" destId="{04C727AE-07D3-4444-B989-CD99E42ED0AF}" srcOrd="0" destOrd="0" presId="urn:microsoft.com/office/officeart/2005/8/layout/process4"/>
    <dgm:cxn modelId="{1622E4BE-7A1D-42F0-9DA8-A5327146E88F}" type="presParOf" srcId="{B7B42D98-034C-4083-AB8D-2B1E977E143D}" destId="{84F4D77B-9C10-4954-B4CD-E03DE9A9028A}" srcOrd="1" destOrd="0" presId="urn:microsoft.com/office/officeart/2005/8/layout/process4"/>
    <dgm:cxn modelId="{F0ED187F-58E9-4BBF-853E-62D30F05952A}" type="presParOf" srcId="{B7B42D98-034C-4083-AB8D-2B1E977E143D}" destId="{4E1DAF9D-6837-489C-9B5C-FB2C9CB364C1}" srcOrd="2" destOrd="0" presId="urn:microsoft.com/office/officeart/2005/8/layout/process4"/>
    <dgm:cxn modelId="{2DF6467F-34C1-4535-A8FE-CEBFBE0AB419}" type="presParOf" srcId="{4E1DAF9D-6837-489C-9B5C-FB2C9CB364C1}" destId="{09076AB3-E2F9-483C-A4B6-C1F92BE170FB}" srcOrd="0" destOrd="0" presId="urn:microsoft.com/office/officeart/2005/8/layout/process4"/>
    <dgm:cxn modelId="{CB80F7D5-97D2-4F99-B5D4-22A570D65D5B}" type="presParOf" srcId="{4E1DAF9D-6837-489C-9B5C-FB2C9CB364C1}" destId="{B9DDE2D3-F14A-40CF-88B1-BDAE22C731C8}" srcOrd="1" destOrd="0" presId="urn:microsoft.com/office/officeart/2005/8/layout/process4"/>
    <dgm:cxn modelId="{5551EC69-CC17-4DF5-A621-1B735DBB76D2}" type="presParOf" srcId="{4E1DAF9D-6837-489C-9B5C-FB2C9CB364C1}" destId="{E113C09A-AB54-49F5-BAC3-3EF6921AB9E8}" srcOrd="2" destOrd="0" presId="urn:microsoft.com/office/officeart/2005/8/layout/process4"/>
    <dgm:cxn modelId="{6AE5910A-3F54-479C-A5DE-35CD6DD0B5A5}" type="presParOf" srcId="{4E1DAF9D-6837-489C-9B5C-FB2C9CB364C1}" destId="{E32E72CC-EEF9-4DA3-AF95-245BE2A2831B}" srcOrd="3" destOrd="0" presId="urn:microsoft.com/office/officeart/2005/8/layout/process4"/>
    <dgm:cxn modelId="{56D8584E-955C-495A-95B0-56F863BAD827}" type="presParOf" srcId="{BC14CC13-1DCA-4F6B-BA67-2D605CBF4429}" destId="{DC0F3EAA-49C6-43EA-83F6-029E68BA05F9}" srcOrd="1" destOrd="0" presId="urn:microsoft.com/office/officeart/2005/8/layout/process4"/>
    <dgm:cxn modelId="{99A31C39-006E-43C1-ACE1-F25E030F08E7}" type="presParOf" srcId="{BC14CC13-1DCA-4F6B-BA67-2D605CBF4429}" destId="{CE9B2B5E-554F-41A0-B8BF-67E950251FE8}" srcOrd="2" destOrd="0" presId="urn:microsoft.com/office/officeart/2005/8/layout/process4"/>
    <dgm:cxn modelId="{C80374E0-4D9B-4E06-B0DF-10D3B534FCF7}" type="presParOf" srcId="{CE9B2B5E-554F-41A0-B8BF-67E950251FE8}" destId="{0C283EF0-0CE9-4A1C-88C7-D94C9C9F8BB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33B368-9A19-4D2B-88F4-3B1AC5535B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36D24F-ADB3-4CB1-8132-1008AE795DA8}">
      <dgm:prSet/>
      <dgm:spPr/>
      <dgm:t>
        <a:bodyPr/>
        <a:lstStyle/>
        <a:p>
          <a:pPr>
            <a:lnSpc>
              <a:spcPct val="100000"/>
            </a:lnSpc>
          </a:pPr>
          <a:r>
            <a:rPr lang="en-US" b="1"/>
            <a:t>Brainstorm Assets</a:t>
          </a:r>
          <a:r>
            <a:rPr lang="en-US"/>
            <a:t>: Identify library resources and nearby community assets.</a:t>
          </a:r>
        </a:p>
      </dgm:t>
    </dgm:pt>
    <dgm:pt modelId="{E5A3ABE4-E267-4ADE-A7F3-DEC390CA1A23}" type="parTrans" cxnId="{6E39F153-EF90-4BE2-A349-5074775A1CFF}">
      <dgm:prSet/>
      <dgm:spPr/>
      <dgm:t>
        <a:bodyPr/>
        <a:lstStyle/>
        <a:p>
          <a:endParaRPr lang="en-US"/>
        </a:p>
      </dgm:t>
    </dgm:pt>
    <dgm:pt modelId="{FA309E48-4B20-48DC-85C0-0F3DCED61FBE}" type="sibTrans" cxnId="{6E39F153-EF90-4BE2-A349-5074775A1CFF}">
      <dgm:prSet/>
      <dgm:spPr/>
      <dgm:t>
        <a:bodyPr/>
        <a:lstStyle/>
        <a:p>
          <a:endParaRPr lang="en-US"/>
        </a:p>
      </dgm:t>
    </dgm:pt>
    <dgm:pt modelId="{728640F3-5A52-4F93-B420-38A75D077E28}">
      <dgm:prSet/>
      <dgm:spPr/>
      <dgm:t>
        <a:bodyPr/>
        <a:lstStyle/>
        <a:p>
          <a:pPr>
            <a:lnSpc>
              <a:spcPct val="100000"/>
            </a:lnSpc>
          </a:pPr>
          <a:r>
            <a:rPr lang="en-US" b="1"/>
            <a:t>Create Contact Lists</a:t>
          </a:r>
          <a:r>
            <a:rPr lang="en-US"/>
            <a:t>: Use the COOP template’s Emergency Contacts and External Support Team tables.</a:t>
          </a:r>
        </a:p>
      </dgm:t>
    </dgm:pt>
    <dgm:pt modelId="{A3126285-17CB-44AC-B32E-FBD29DF3A24C}" type="parTrans" cxnId="{67C74562-6D15-45C4-BEC4-1A18522CED1F}">
      <dgm:prSet/>
      <dgm:spPr/>
      <dgm:t>
        <a:bodyPr/>
        <a:lstStyle/>
        <a:p>
          <a:endParaRPr lang="en-US"/>
        </a:p>
      </dgm:t>
    </dgm:pt>
    <dgm:pt modelId="{DD51D81B-282C-45F3-803B-10BF83BE5DAA}" type="sibTrans" cxnId="{67C74562-6D15-45C4-BEC4-1A18522CED1F}">
      <dgm:prSet/>
      <dgm:spPr/>
      <dgm:t>
        <a:bodyPr/>
        <a:lstStyle/>
        <a:p>
          <a:endParaRPr lang="en-US"/>
        </a:p>
      </dgm:t>
    </dgm:pt>
    <dgm:pt modelId="{4C1318E9-0F2C-42D9-B249-232964C2B23F}">
      <dgm:prSet/>
      <dgm:spPr/>
      <dgm:t>
        <a:bodyPr/>
        <a:lstStyle/>
        <a:p>
          <a:pPr>
            <a:lnSpc>
              <a:spcPct val="100000"/>
            </a:lnSpc>
          </a:pPr>
          <a:r>
            <a:rPr lang="en-US" b="1"/>
            <a:t>Develop an Outline</a:t>
          </a:r>
          <a:r>
            <a:rPr lang="en-US"/>
            <a:t>: Draft a plan for how the library can support preparedness, response, and recovery.</a:t>
          </a:r>
        </a:p>
      </dgm:t>
    </dgm:pt>
    <dgm:pt modelId="{6FB20AB1-E202-45DF-B209-DD231067A004}" type="parTrans" cxnId="{BED1783B-1037-4C00-B4A5-7266589AF499}">
      <dgm:prSet/>
      <dgm:spPr/>
      <dgm:t>
        <a:bodyPr/>
        <a:lstStyle/>
        <a:p>
          <a:endParaRPr lang="en-US"/>
        </a:p>
      </dgm:t>
    </dgm:pt>
    <dgm:pt modelId="{3F05CDC1-0585-407F-ACFF-36A7068EED5E}" type="sibTrans" cxnId="{BED1783B-1037-4C00-B4A5-7266589AF499}">
      <dgm:prSet/>
      <dgm:spPr/>
      <dgm:t>
        <a:bodyPr/>
        <a:lstStyle/>
        <a:p>
          <a:endParaRPr lang="en-US"/>
        </a:p>
      </dgm:t>
    </dgm:pt>
    <dgm:pt modelId="{D8886AC4-D08C-47AA-994C-BD328FF03DD3}">
      <dgm:prSet/>
      <dgm:spPr/>
      <dgm:t>
        <a:bodyPr/>
        <a:lstStyle/>
        <a:p>
          <a:pPr>
            <a:lnSpc>
              <a:spcPct val="100000"/>
            </a:lnSpc>
          </a:pPr>
          <a:r>
            <a:rPr lang="en-US" b="1"/>
            <a:t>Engage Stakeholders</a:t>
          </a:r>
          <a:r>
            <a:rPr lang="en-US"/>
            <a:t>: Host a meeting with community leaders to gather input and refine the plan.</a:t>
          </a:r>
        </a:p>
      </dgm:t>
    </dgm:pt>
    <dgm:pt modelId="{70CEF547-C5FA-4D28-9C2F-C280CC682AC7}" type="parTrans" cxnId="{CC8D13A3-35C2-42BD-9526-EEF41A39FE1F}">
      <dgm:prSet/>
      <dgm:spPr/>
      <dgm:t>
        <a:bodyPr/>
        <a:lstStyle/>
        <a:p>
          <a:endParaRPr lang="en-US"/>
        </a:p>
      </dgm:t>
    </dgm:pt>
    <dgm:pt modelId="{746D462E-07A7-464E-92C9-7E397E1DDB28}" type="sibTrans" cxnId="{CC8D13A3-35C2-42BD-9526-EEF41A39FE1F}">
      <dgm:prSet/>
      <dgm:spPr/>
      <dgm:t>
        <a:bodyPr/>
        <a:lstStyle/>
        <a:p>
          <a:endParaRPr lang="en-US"/>
        </a:p>
      </dgm:t>
    </dgm:pt>
    <dgm:pt modelId="{E1F6375B-427A-4109-B405-3E13071289B1}" type="pres">
      <dgm:prSet presAssocID="{F433B368-9A19-4D2B-88F4-3B1AC5535BD8}" presName="root" presStyleCnt="0">
        <dgm:presLayoutVars>
          <dgm:dir/>
          <dgm:resizeHandles val="exact"/>
        </dgm:presLayoutVars>
      </dgm:prSet>
      <dgm:spPr/>
    </dgm:pt>
    <dgm:pt modelId="{267E4ECA-263B-4BE5-94A6-A0935AB9A8FA}" type="pres">
      <dgm:prSet presAssocID="{0636D24F-ADB3-4CB1-8132-1008AE795DA8}" presName="compNode" presStyleCnt="0"/>
      <dgm:spPr/>
    </dgm:pt>
    <dgm:pt modelId="{D129E6BA-DC6C-4EE6-BD3E-31FFE64F8806}" type="pres">
      <dgm:prSet presAssocID="{0636D24F-ADB3-4CB1-8132-1008AE795DA8}" presName="bgRect" presStyleLbl="bgShp" presStyleIdx="0" presStyleCnt="4"/>
      <dgm:spPr/>
    </dgm:pt>
    <dgm:pt modelId="{B5224C35-41AE-484F-BD86-0B584497303C}" type="pres">
      <dgm:prSet presAssocID="{0636D24F-ADB3-4CB1-8132-1008AE795DA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hoolhouse"/>
        </a:ext>
      </dgm:extLst>
    </dgm:pt>
    <dgm:pt modelId="{449FAFBA-B9B5-4620-92F5-A286CAC30F12}" type="pres">
      <dgm:prSet presAssocID="{0636D24F-ADB3-4CB1-8132-1008AE795DA8}" presName="spaceRect" presStyleCnt="0"/>
      <dgm:spPr/>
    </dgm:pt>
    <dgm:pt modelId="{32D9A6EB-C20B-46FF-B6C8-27BC7C9C20DC}" type="pres">
      <dgm:prSet presAssocID="{0636D24F-ADB3-4CB1-8132-1008AE795DA8}" presName="parTx" presStyleLbl="revTx" presStyleIdx="0" presStyleCnt="4">
        <dgm:presLayoutVars>
          <dgm:chMax val="0"/>
          <dgm:chPref val="0"/>
        </dgm:presLayoutVars>
      </dgm:prSet>
      <dgm:spPr/>
    </dgm:pt>
    <dgm:pt modelId="{EA74E28B-7474-4408-A60A-480FB1595159}" type="pres">
      <dgm:prSet presAssocID="{FA309E48-4B20-48DC-85C0-0F3DCED61FBE}" presName="sibTrans" presStyleCnt="0"/>
      <dgm:spPr/>
    </dgm:pt>
    <dgm:pt modelId="{2AECD590-6875-476C-ADBD-09AE27B7AB19}" type="pres">
      <dgm:prSet presAssocID="{728640F3-5A52-4F93-B420-38A75D077E28}" presName="compNode" presStyleCnt="0"/>
      <dgm:spPr/>
    </dgm:pt>
    <dgm:pt modelId="{5AF4CB6E-6EE6-425A-AC9D-A7B95028A6AF}" type="pres">
      <dgm:prSet presAssocID="{728640F3-5A52-4F93-B420-38A75D077E28}" presName="bgRect" presStyleLbl="bgShp" presStyleIdx="1" presStyleCnt="4"/>
      <dgm:spPr/>
    </dgm:pt>
    <dgm:pt modelId="{1D50E161-8BB7-4B70-8346-EC983E3BE2B6}" type="pres">
      <dgm:prSet presAssocID="{728640F3-5A52-4F93-B420-38A75D077E2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peaker Phone"/>
        </a:ext>
      </dgm:extLst>
    </dgm:pt>
    <dgm:pt modelId="{9A647E17-B803-40BB-B8C9-6015CC82D650}" type="pres">
      <dgm:prSet presAssocID="{728640F3-5A52-4F93-B420-38A75D077E28}" presName="spaceRect" presStyleCnt="0"/>
      <dgm:spPr/>
    </dgm:pt>
    <dgm:pt modelId="{FF4C2488-DBA6-4FAE-82E2-76BCE159F768}" type="pres">
      <dgm:prSet presAssocID="{728640F3-5A52-4F93-B420-38A75D077E28}" presName="parTx" presStyleLbl="revTx" presStyleIdx="1" presStyleCnt="4">
        <dgm:presLayoutVars>
          <dgm:chMax val="0"/>
          <dgm:chPref val="0"/>
        </dgm:presLayoutVars>
      </dgm:prSet>
      <dgm:spPr/>
    </dgm:pt>
    <dgm:pt modelId="{2D2D97B8-938F-4DE9-89F0-028A40E48746}" type="pres">
      <dgm:prSet presAssocID="{DD51D81B-282C-45F3-803B-10BF83BE5DAA}" presName="sibTrans" presStyleCnt="0"/>
      <dgm:spPr/>
    </dgm:pt>
    <dgm:pt modelId="{320DDFE6-AFE7-4327-974A-E359B25E46C8}" type="pres">
      <dgm:prSet presAssocID="{4C1318E9-0F2C-42D9-B249-232964C2B23F}" presName="compNode" presStyleCnt="0"/>
      <dgm:spPr/>
    </dgm:pt>
    <dgm:pt modelId="{E37BC046-08B2-4092-BB72-775D72124213}" type="pres">
      <dgm:prSet presAssocID="{4C1318E9-0F2C-42D9-B249-232964C2B23F}" presName="bgRect" presStyleLbl="bgShp" presStyleIdx="2" presStyleCnt="4"/>
      <dgm:spPr/>
    </dgm:pt>
    <dgm:pt modelId="{D4F3B86D-E879-4982-A8F0-C3529EC57691}" type="pres">
      <dgm:prSet presAssocID="{4C1318E9-0F2C-42D9-B249-232964C2B23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oks on Shelf"/>
        </a:ext>
      </dgm:extLst>
    </dgm:pt>
    <dgm:pt modelId="{3B3D7CD5-7839-4D59-9D19-6B2D65E2EEE3}" type="pres">
      <dgm:prSet presAssocID="{4C1318E9-0F2C-42D9-B249-232964C2B23F}" presName="spaceRect" presStyleCnt="0"/>
      <dgm:spPr/>
    </dgm:pt>
    <dgm:pt modelId="{F2365E9A-649D-4C9E-A7EB-A839AD28AEC1}" type="pres">
      <dgm:prSet presAssocID="{4C1318E9-0F2C-42D9-B249-232964C2B23F}" presName="parTx" presStyleLbl="revTx" presStyleIdx="2" presStyleCnt="4">
        <dgm:presLayoutVars>
          <dgm:chMax val="0"/>
          <dgm:chPref val="0"/>
        </dgm:presLayoutVars>
      </dgm:prSet>
      <dgm:spPr/>
    </dgm:pt>
    <dgm:pt modelId="{4718B2CC-609B-4504-B8C5-8FD5DD92EFD8}" type="pres">
      <dgm:prSet presAssocID="{3F05CDC1-0585-407F-ACFF-36A7068EED5E}" presName="sibTrans" presStyleCnt="0"/>
      <dgm:spPr/>
    </dgm:pt>
    <dgm:pt modelId="{7F911E5D-DFA8-4A37-996B-A89871549617}" type="pres">
      <dgm:prSet presAssocID="{D8886AC4-D08C-47AA-994C-BD328FF03DD3}" presName="compNode" presStyleCnt="0"/>
      <dgm:spPr/>
    </dgm:pt>
    <dgm:pt modelId="{8FFCD1F3-7F3B-4344-ADF0-65A408689CCA}" type="pres">
      <dgm:prSet presAssocID="{D8886AC4-D08C-47AA-994C-BD328FF03DD3}" presName="bgRect" presStyleLbl="bgShp" presStyleIdx="3" presStyleCnt="4"/>
      <dgm:spPr/>
    </dgm:pt>
    <dgm:pt modelId="{7B78CE52-5664-410A-8EC8-C13A9A890A06}" type="pres">
      <dgm:prSet presAssocID="{D8886AC4-D08C-47AA-994C-BD328FF03DD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544482E2-D981-4F1B-BE45-25806793763C}" type="pres">
      <dgm:prSet presAssocID="{D8886AC4-D08C-47AA-994C-BD328FF03DD3}" presName="spaceRect" presStyleCnt="0"/>
      <dgm:spPr/>
    </dgm:pt>
    <dgm:pt modelId="{9D9B3C8D-FE78-4ACA-9ED0-1269C79EBAF4}" type="pres">
      <dgm:prSet presAssocID="{D8886AC4-D08C-47AA-994C-BD328FF03DD3}" presName="parTx" presStyleLbl="revTx" presStyleIdx="3" presStyleCnt="4">
        <dgm:presLayoutVars>
          <dgm:chMax val="0"/>
          <dgm:chPref val="0"/>
        </dgm:presLayoutVars>
      </dgm:prSet>
      <dgm:spPr/>
    </dgm:pt>
  </dgm:ptLst>
  <dgm:cxnLst>
    <dgm:cxn modelId="{BB40DF0D-5175-47AD-9DFB-AFD933D91381}" type="presOf" srcId="{F433B368-9A19-4D2B-88F4-3B1AC5535BD8}" destId="{E1F6375B-427A-4109-B405-3E13071289B1}" srcOrd="0" destOrd="0" presId="urn:microsoft.com/office/officeart/2018/2/layout/IconVerticalSolidList"/>
    <dgm:cxn modelId="{7D203613-60CA-4668-97B2-425380A44BBA}" type="presOf" srcId="{0636D24F-ADB3-4CB1-8132-1008AE795DA8}" destId="{32D9A6EB-C20B-46FF-B6C8-27BC7C9C20DC}" srcOrd="0" destOrd="0" presId="urn:microsoft.com/office/officeart/2018/2/layout/IconVerticalSolidList"/>
    <dgm:cxn modelId="{BED1783B-1037-4C00-B4A5-7266589AF499}" srcId="{F433B368-9A19-4D2B-88F4-3B1AC5535BD8}" destId="{4C1318E9-0F2C-42D9-B249-232964C2B23F}" srcOrd="2" destOrd="0" parTransId="{6FB20AB1-E202-45DF-B209-DD231067A004}" sibTransId="{3F05CDC1-0585-407F-ACFF-36A7068EED5E}"/>
    <dgm:cxn modelId="{67C74562-6D15-45C4-BEC4-1A18522CED1F}" srcId="{F433B368-9A19-4D2B-88F4-3B1AC5535BD8}" destId="{728640F3-5A52-4F93-B420-38A75D077E28}" srcOrd="1" destOrd="0" parTransId="{A3126285-17CB-44AC-B32E-FBD29DF3A24C}" sibTransId="{DD51D81B-282C-45F3-803B-10BF83BE5DAA}"/>
    <dgm:cxn modelId="{6E39F153-EF90-4BE2-A349-5074775A1CFF}" srcId="{F433B368-9A19-4D2B-88F4-3B1AC5535BD8}" destId="{0636D24F-ADB3-4CB1-8132-1008AE795DA8}" srcOrd="0" destOrd="0" parTransId="{E5A3ABE4-E267-4ADE-A7F3-DEC390CA1A23}" sibTransId="{FA309E48-4B20-48DC-85C0-0F3DCED61FBE}"/>
    <dgm:cxn modelId="{DEBA598A-3AEE-46D5-97CA-459D0B139FDB}" type="presOf" srcId="{D8886AC4-D08C-47AA-994C-BD328FF03DD3}" destId="{9D9B3C8D-FE78-4ACA-9ED0-1269C79EBAF4}" srcOrd="0" destOrd="0" presId="urn:microsoft.com/office/officeart/2018/2/layout/IconVerticalSolidList"/>
    <dgm:cxn modelId="{CC8D13A3-35C2-42BD-9526-EEF41A39FE1F}" srcId="{F433B368-9A19-4D2B-88F4-3B1AC5535BD8}" destId="{D8886AC4-D08C-47AA-994C-BD328FF03DD3}" srcOrd="3" destOrd="0" parTransId="{70CEF547-C5FA-4D28-9C2F-C280CC682AC7}" sibTransId="{746D462E-07A7-464E-92C9-7E397E1DDB28}"/>
    <dgm:cxn modelId="{54A633A9-0401-4383-8212-68008BFCB276}" type="presOf" srcId="{728640F3-5A52-4F93-B420-38A75D077E28}" destId="{FF4C2488-DBA6-4FAE-82E2-76BCE159F768}" srcOrd="0" destOrd="0" presId="urn:microsoft.com/office/officeart/2018/2/layout/IconVerticalSolidList"/>
    <dgm:cxn modelId="{85C304E8-774C-4FB8-AB48-44B710705E0F}" type="presOf" srcId="{4C1318E9-0F2C-42D9-B249-232964C2B23F}" destId="{F2365E9A-649D-4C9E-A7EB-A839AD28AEC1}" srcOrd="0" destOrd="0" presId="urn:microsoft.com/office/officeart/2018/2/layout/IconVerticalSolidList"/>
    <dgm:cxn modelId="{72CB47AB-F934-4294-8067-916996B79A9B}" type="presParOf" srcId="{E1F6375B-427A-4109-B405-3E13071289B1}" destId="{267E4ECA-263B-4BE5-94A6-A0935AB9A8FA}" srcOrd="0" destOrd="0" presId="urn:microsoft.com/office/officeart/2018/2/layout/IconVerticalSolidList"/>
    <dgm:cxn modelId="{A4A01274-1B14-4CDA-9CC2-78F6EF913B3F}" type="presParOf" srcId="{267E4ECA-263B-4BE5-94A6-A0935AB9A8FA}" destId="{D129E6BA-DC6C-4EE6-BD3E-31FFE64F8806}" srcOrd="0" destOrd="0" presId="urn:microsoft.com/office/officeart/2018/2/layout/IconVerticalSolidList"/>
    <dgm:cxn modelId="{29177633-36AA-499D-B784-5C9125CC8BD8}" type="presParOf" srcId="{267E4ECA-263B-4BE5-94A6-A0935AB9A8FA}" destId="{B5224C35-41AE-484F-BD86-0B584497303C}" srcOrd="1" destOrd="0" presId="urn:microsoft.com/office/officeart/2018/2/layout/IconVerticalSolidList"/>
    <dgm:cxn modelId="{ADA37065-BC6F-4BE5-A22E-1084F816DB16}" type="presParOf" srcId="{267E4ECA-263B-4BE5-94A6-A0935AB9A8FA}" destId="{449FAFBA-B9B5-4620-92F5-A286CAC30F12}" srcOrd="2" destOrd="0" presId="urn:microsoft.com/office/officeart/2018/2/layout/IconVerticalSolidList"/>
    <dgm:cxn modelId="{8EF98FF8-C204-4886-AEB9-EA6BB3F7BE23}" type="presParOf" srcId="{267E4ECA-263B-4BE5-94A6-A0935AB9A8FA}" destId="{32D9A6EB-C20B-46FF-B6C8-27BC7C9C20DC}" srcOrd="3" destOrd="0" presId="urn:microsoft.com/office/officeart/2018/2/layout/IconVerticalSolidList"/>
    <dgm:cxn modelId="{40F6D73A-CCE7-4FB1-8FE6-619431D0052F}" type="presParOf" srcId="{E1F6375B-427A-4109-B405-3E13071289B1}" destId="{EA74E28B-7474-4408-A60A-480FB1595159}" srcOrd="1" destOrd="0" presId="urn:microsoft.com/office/officeart/2018/2/layout/IconVerticalSolidList"/>
    <dgm:cxn modelId="{E21C6BAE-A67A-41C7-AF2B-4D86DD04B599}" type="presParOf" srcId="{E1F6375B-427A-4109-B405-3E13071289B1}" destId="{2AECD590-6875-476C-ADBD-09AE27B7AB19}" srcOrd="2" destOrd="0" presId="urn:microsoft.com/office/officeart/2018/2/layout/IconVerticalSolidList"/>
    <dgm:cxn modelId="{712C0EDF-8043-4348-9E6C-6AD545C07FAE}" type="presParOf" srcId="{2AECD590-6875-476C-ADBD-09AE27B7AB19}" destId="{5AF4CB6E-6EE6-425A-AC9D-A7B95028A6AF}" srcOrd="0" destOrd="0" presId="urn:microsoft.com/office/officeart/2018/2/layout/IconVerticalSolidList"/>
    <dgm:cxn modelId="{4FC48227-F0C3-4EC3-9BA9-6C03D760562A}" type="presParOf" srcId="{2AECD590-6875-476C-ADBD-09AE27B7AB19}" destId="{1D50E161-8BB7-4B70-8346-EC983E3BE2B6}" srcOrd="1" destOrd="0" presId="urn:microsoft.com/office/officeart/2018/2/layout/IconVerticalSolidList"/>
    <dgm:cxn modelId="{9BEA83A4-4CFB-431C-802C-883BAA146732}" type="presParOf" srcId="{2AECD590-6875-476C-ADBD-09AE27B7AB19}" destId="{9A647E17-B803-40BB-B8C9-6015CC82D650}" srcOrd="2" destOrd="0" presId="urn:microsoft.com/office/officeart/2018/2/layout/IconVerticalSolidList"/>
    <dgm:cxn modelId="{7BC31D6C-6E8A-472B-8019-48D6906D4B2B}" type="presParOf" srcId="{2AECD590-6875-476C-ADBD-09AE27B7AB19}" destId="{FF4C2488-DBA6-4FAE-82E2-76BCE159F768}" srcOrd="3" destOrd="0" presId="urn:microsoft.com/office/officeart/2018/2/layout/IconVerticalSolidList"/>
    <dgm:cxn modelId="{25DF7B75-595D-4FBA-B583-F54256B96088}" type="presParOf" srcId="{E1F6375B-427A-4109-B405-3E13071289B1}" destId="{2D2D97B8-938F-4DE9-89F0-028A40E48746}" srcOrd="3" destOrd="0" presId="urn:microsoft.com/office/officeart/2018/2/layout/IconVerticalSolidList"/>
    <dgm:cxn modelId="{D77A0418-69DD-4538-B941-FA70F919C342}" type="presParOf" srcId="{E1F6375B-427A-4109-B405-3E13071289B1}" destId="{320DDFE6-AFE7-4327-974A-E359B25E46C8}" srcOrd="4" destOrd="0" presId="urn:microsoft.com/office/officeart/2018/2/layout/IconVerticalSolidList"/>
    <dgm:cxn modelId="{1EF6AC8D-9717-4BB6-ABD0-408A1F144428}" type="presParOf" srcId="{320DDFE6-AFE7-4327-974A-E359B25E46C8}" destId="{E37BC046-08B2-4092-BB72-775D72124213}" srcOrd="0" destOrd="0" presId="urn:microsoft.com/office/officeart/2018/2/layout/IconVerticalSolidList"/>
    <dgm:cxn modelId="{59384BE5-5061-44D7-9CA1-EE5CDBCFEC73}" type="presParOf" srcId="{320DDFE6-AFE7-4327-974A-E359B25E46C8}" destId="{D4F3B86D-E879-4982-A8F0-C3529EC57691}" srcOrd="1" destOrd="0" presId="urn:microsoft.com/office/officeart/2018/2/layout/IconVerticalSolidList"/>
    <dgm:cxn modelId="{AFE1849F-8DF4-4221-A8B9-B9277D834B7B}" type="presParOf" srcId="{320DDFE6-AFE7-4327-974A-E359B25E46C8}" destId="{3B3D7CD5-7839-4D59-9D19-6B2D65E2EEE3}" srcOrd="2" destOrd="0" presId="urn:microsoft.com/office/officeart/2018/2/layout/IconVerticalSolidList"/>
    <dgm:cxn modelId="{6723E250-6216-4E19-A196-3301964B6C26}" type="presParOf" srcId="{320DDFE6-AFE7-4327-974A-E359B25E46C8}" destId="{F2365E9A-649D-4C9E-A7EB-A839AD28AEC1}" srcOrd="3" destOrd="0" presId="urn:microsoft.com/office/officeart/2018/2/layout/IconVerticalSolidList"/>
    <dgm:cxn modelId="{9BBB0D0D-CDFE-4E3D-8B35-1A10EC88538F}" type="presParOf" srcId="{E1F6375B-427A-4109-B405-3E13071289B1}" destId="{4718B2CC-609B-4504-B8C5-8FD5DD92EFD8}" srcOrd="5" destOrd="0" presId="urn:microsoft.com/office/officeart/2018/2/layout/IconVerticalSolidList"/>
    <dgm:cxn modelId="{717AC54D-0684-4082-8C76-040E247B3CCA}" type="presParOf" srcId="{E1F6375B-427A-4109-B405-3E13071289B1}" destId="{7F911E5D-DFA8-4A37-996B-A89871549617}" srcOrd="6" destOrd="0" presId="urn:microsoft.com/office/officeart/2018/2/layout/IconVerticalSolidList"/>
    <dgm:cxn modelId="{34805F24-8B81-4B68-A1A7-AB07D4AAB06F}" type="presParOf" srcId="{7F911E5D-DFA8-4A37-996B-A89871549617}" destId="{8FFCD1F3-7F3B-4344-ADF0-65A408689CCA}" srcOrd="0" destOrd="0" presId="urn:microsoft.com/office/officeart/2018/2/layout/IconVerticalSolidList"/>
    <dgm:cxn modelId="{E32E5D49-A0B0-4B2B-92DE-ECC61A2CE108}" type="presParOf" srcId="{7F911E5D-DFA8-4A37-996B-A89871549617}" destId="{7B78CE52-5664-410A-8EC8-C13A9A890A06}" srcOrd="1" destOrd="0" presId="urn:microsoft.com/office/officeart/2018/2/layout/IconVerticalSolidList"/>
    <dgm:cxn modelId="{2EE424E1-E443-4339-B1BB-5B4DA0F57C29}" type="presParOf" srcId="{7F911E5D-DFA8-4A37-996B-A89871549617}" destId="{544482E2-D981-4F1B-BE45-25806793763C}" srcOrd="2" destOrd="0" presId="urn:microsoft.com/office/officeart/2018/2/layout/IconVerticalSolidList"/>
    <dgm:cxn modelId="{3ABB824D-1E1B-44D3-928E-F5AAD7049F07}" type="presParOf" srcId="{7F911E5D-DFA8-4A37-996B-A89871549617}" destId="{9D9B3C8D-FE78-4ACA-9ED0-1269C79EBA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E4C99A-29B3-43D8-9F6E-30C65BB4C349}"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411DCFD1-0959-4FBB-9E1C-5ED43F128BD8}">
      <dgm:prSet/>
      <dgm:spPr/>
      <dgm:t>
        <a:bodyPr/>
        <a:lstStyle/>
        <a:p>
          <a:r>
            <a:rPr lang="en-US"/>
            <a:t>Refine</a:t>
          </a:r>
        </a:p>
      </dgm:t>
    </dgm:pt>
    <dgm:pt modelId="{271E12CC-4239-4C94-8453-D5AD9EC717C4}" type="parTrans" cxnId="{42135DB7-A0E1-49A9-B290-6E28CED6CF60}">
      <dgm:prSet/>
      <dgm:spPr/>
      <dgm:t>
        <a:bodyPr/>
        <a:lstStyle/>
        <a:p>
          <a:endParaRPr lang="en-US"/>
        </a:p>
      </dgm:t>
    </dgm:pt>
    <dgm:pt modelId="{5EB19DD6-1B15-4DD4-B2C4-4735BFB4F894}" type="sibTrans" cxnId="{42135DB7-A0E1-49A9-B290-6E28CED6CF60}">
      <dgm:prSet/>
      <dgm:spPr/>
      <dgm:t>
        <a:bodyPr/>
        <a:lstStyle/>
        <a:p>
          <a:endParaRPr lang="en-US"/>
        </a:p>
      </dgm:t>
    </dgm:pt>
    <dgm:pt modelId="{1594DDFB-4055-42C5-A40D-26001D6CE3D4}">
      <dgm:prSet/>
      <dgm:spPr/>
      <dgm:t>
        <a:bodyPr/>
        <a:lstStyle/>
        <a:p>
          <a:r>
            <a:rPr lang="en-US"/>
            <a:t>Refine the Plan: Tailor it to your community’s specific needs and risks.</a:t>
          </a:r>
        </a:p>
      </dgm:t>
    </dgm:pt>
    <dgm:pt modelId="{06E3E29A-819A-4686-8FE1-CF4B63E8C595}" type="parTrans" cxnId="{6C3E5BF2-CBAF-4CDF-8AFB-239FD2DC54D8}">
      <dgm:prSet/>
      <dgm:spPr/>
      <dgm:t>
        <a:bodyPr/>
        <a:lstStyle/>
        <a:p>
          <a:endParaRPr lang="en-US"/>
        </a:p>
      </dgm:t>
    </dgm:pt>
    <dgm:pt modelId="{A4E07D79-F5D9-4762-A576-A2D1A9563015}" type="sibTrans" cxnId="{6C3E5BF2-CBAF-4CDF-8AFB-239FD2DC54D8}">
      <dgm:prSet/>
      <dgm:spPr/>
      <dgm:t>
        <a:bodyPr/>
        <a:lstStyle/>
        <a:p>
          <a:endParaRPr lang="en-US"/>
        </a:p>
      </dgm:t>
    </dgm:pt>
    <dgm:pt modelId="{F5C960C7-D6CE-43E1-824F-D8896582B2FC}">
      <dgm:prSet/>
      <dgm:spPr/>
      <dgm:t>
        <a:bodyPr/>
        <a:lstStyle/>
        <a:p>
          <a:r>
            <a:rPr lang="en-US"/>
            <a:t>Test</a:t>
          </a:r>
        </a:p>
      </dgm:t>
    </dgm:pt>
    <dgm:pt modelId="{92A9FF5D-879B-45A7-9BF2-6818CDABB8DE}" type="parTrans" cxnId="{5BE8CC36-472F-4FE1-81D5-4F52E30017CB}">
      <dgm:prSet/>
      <dgm:spPr/>
      <dgm:t>
        <a:bodyPr/>
        <a:lstStyle/>
        <a:p>
          <a:endParaRPr lang="en-US"/>
        </a:p>
      </dgm:t>
    </dgm:pt>
    <dgm:pt modelId="{CFEA3E7C-0E3D-49BE-94B0-C810C1FD8858}" type="sibTrans" cxnId="{5BE8CC36-472F-4FE1-81D5-4F52E30017CB}">
      <dgm:prSet/>
      <dgm:spPr/>
      <dgm:t>
        <a:bodyPr/>
        <a:lstStyle/>
        <a:p>
          <a:endParaRPr lang="en-US"/>
        </a:p>
      </dgm:t>
    </dgm:pt>
    <dgm:pt modelId="{F1295CAD-76B6-4C47-ABF2-C76803182611}">
      <dgm:prSet/>
      <dgm:spPr/>
      <dgm:t>
        <a:bodyPr/>
        <a:lstStyle/>
        <a:p>
          <a:r>
            <a:rPr lang="en-US" dirty="0"/>
            <a:t>Test Annually: Conduct drills (per COOP Tests, Training, and Exercises section) and make it a community event.</a:t>
          </a:r>
        </a:p>
      </dgm:t>
    </dgm:pt>
    <dgm:pt modelId="{6157EC33-D308-4D7F-81CF-36288179CF73}" type="parTrans" cxnId="{E34ADA22-9B12-4E76-BD76-DFC6D6EAE921}">
      <dgm:prSet/>
      <dgm:spPr/>
      <dgm:t>
        <a:bodyPr/>
        <a:lstStyle/>
        <a:p>
          <a:endParaRPr lang="en-US"/>
        </a:p>
      </dgm:t>
    </dgm:pt>
    <dgm:pt modelId="{8E773B20-55BB-4C57-91F4-FDA3BB132218}" type="sibTrans" cxnId="{E34ADA22-9B12-4E76-BD76-DFC6D6EAE921}">
      <dgm:prSet/>
      <dgm:spPr/>
      <dgm:t>
        <a:bodyPr/>
        <a:lstStyle/>
        <a:p>
          <a:endParaRPr lang="en-US"/>
        </a:p>
      </dgm:t>
    </dgm:pt>
    <dgm:pt modelId="{754F06E1-EEFF-4524-8775-50E68B0DAB8F}">
      <dgm:prSet/>
      <dgm:spPr/>
      <dgm:t>
        <a:bodyPr/>
        <a:lstStyle/>
        <a:p>
          <a:r>
            <a:rPr lang="en-US"/>
            <a:t>Share</a:t>
          </a:r>
        </a:p>
      </dgm:t>
    </dgm:pt>
    <dgm:pt modelId="{7745E527-2604-4404-A271-46C422397BA9}" type="parTrans" cxnId="{F9A16A65-7622-4527-BEB4-AEE93EA01C4C}">
      <dgm:prSet/>
      <dgm:spPr/>
      <dgm:t>
        <a:bodyPr/>
        <a:lstStyle/>
        <a:p>
          <a:endParaRPr lang="en-US"/>
        </a:p>
      </dgm:t>
    </dgm:pt>
    <dgm:pt modelId="{1FF9428E-B086-409C-9295-D1E92C2CAE8A}" type="sibTrans" cxnId="{F9A16A65-7622-4527-BEB4-AEE93EA01C4C}">
      <dgm:prSet/>
      <dgm:spPr/>
      <dgm:t>
        <a:bodyPr/>
        <a:lstStyle/>
        <a:p>
          <a:endParaRPr lang="en-US"/>
        </a:p>
      </dgm:t>
    </dgm:pt>
    <dgm:pt modelId="{6250528C-58F8-402D-A37E-7AEDD64663A7}">
      <dgm:prSet/>
      <dgm:spPr/>
      <dgm:t>
        <a:bodyPr/>
        <a:lstStyle/>
        <a:p>
          <a:r>
            <a:rPr lang="en-US"/>
            <a:t>Share Resources: Distribute preparedness materials (e.g., FEMA handouts, local emergency management guides) in the library.</a:t>
          </a:r>
        </a:p>
      </dgm:t>
    </dgm:pt>
    <dgm:pt modelId="{D59DE882-716E-4E0A-968A-14A1BB11F8F7}" type="parTrans" cxnId="{206D14AF-D94C-4143-9E16-31938A2DF70D}">
      <dgm:prSet/>
      <dgm:spPr/>
      <dgm:t>
        <a:bodyPr/>
        <a:lstStyle/>
        <a:p>
          <a:endParaRPr lang="en-US"/>
        </a:p>
      </dgm:t>
    </dgm:pt>
    <dgm:pt modelId="{B615AA0A-A3FE-414B-9513-66F33D9E92B8}" type="sibTrans" cxnId="{206D14AF-D94C-4143-9E16-31938A2DF70D}">
      <dgm:prSet/>
      <dgm:spPr/>
      <dgm:t>
        <a:bodyPr/>
        <a:lstStyle/>
        <a:p>
          <a:endParaRPr lang="en-US"/>
        </a:p>
      </dgm:t>
    </dgm:pt>
    <dgm:pt modelId="{EDCB800D-71A6-44BF-AC73-C14318828289}" type="pres">
      <dgm:prSet presAssocID="{24E4C99A-29B3-43D8-9F6E-30C65BB4C349}" presName="Name0" presStyleCnt="0">
        <dgm:presLayoutVars>
          <dgm:dir/>
          <dgm:animLvl val="lvl"/>
          <dgm:resizeHandles val="exact"/>
        </dgm:presLayoutVars>
      </dgm:prSet>
      <dgm:spPr/>
    </dgm:pt>
    <dgm:pt modelId="{154DF4A5-6CEF-4654-80FF-FBDA8A3BA62E}" type="pres">
      <dgm:prSet presAssocID="{411DCFD1-0959-4FBB-9E1C-5ED43F128BD8}" presName="linNode" presStyleCnt="0"/>
      <dgm:spPr/>
    </dgm:pt>
    <dgm:pt modelId="{1E368555-7814-4E0B-A77B-C894EB86B029}" type="pres">
      <dgm:prSet presAssocID="{411DCFD1-0959-4FBB-9E1C-5ED43F128BD8}" presName="parentText" presStyleLbl="solidFgAcc1" presStyleIdx="0" presStyleCnt="3">
        <dgm:presLayoutVars>
          <dgm:chMax val="1"/>
          <dgm:bulletEnabled/>
        </dgm:presLayoutVars>
      </dgm:prSet>
      <dgm:spPr/>
    </dgm:pt>
    <dgm:pt modelId="{CDB2CBF4-58DA-441E-91A8-B59B524EC25A}" type="pres">
      <dgm:prSet presAssocID="{411DCFD1-0959-4FBB-9E1C-5ED43F128BD8}" presName="descendantText" presStyleLbl="alignNode1" presStyleIdx="0" presStyleCnt="3">
        <dgm:presLayoutVars>
          <dgm:bulletEnabled/>
        </dgm:presLayoutVars>
      </dgm:prSet>
      <dgm:spPr/>
    </dgm:pt>
    <dgm:pt modelId="{EBB2A97E-1DF7-4DF1-934A-409D0A6D0062}" type="pres">
      <dgm:prSet presAssocID="{5EB19DD6-1B15-4DD4-B2C4-4735BFB4F894}" presName="sp" presStyleCnt="0"/>
      <dgm:spPr/>
    </dgm:pt>
    <dgm:pt modelId="{66E9EBAD-8F8B-490F-B0D0-75B5ED8534E9}" type="pres">
      <dgm:prSet presAssocID="{F5C960C7-D6CE-43E1-824F-D8896582B2FC}" presName="linNode" presStyleCnt="0"/>
      <dgm:spPr/>
    </dgm:pt>
    <dgm:pt modelId="{A40C13AD-BFFC-4253-B0DF-D1B6513FBD8C}" type="pres">
      <dgm:prSet presAssocID="{F5C960C7-D6CE-43E1-824F-D8896582B2FC}" presName="parentText" presStyleLbl="solidFgAcc1" presStyleIdx="1" presStyleCnt="3">
        <dgm:presLayoutVars>
          <dgm:chMax val="1"/>
          <dgm:bulletEnabled/>
        </dgm:presLayoutVars>
      </dgm:prSet>
      <dgm:spPr/>
    </dgm:pt>
    <dgm:pt modelId="{7B2581B6-7377-4D4B-B7CF-D2D78CE1FB6B}" type="pres">
      <dgm:prSet presAssocID="{F5C960C7-D6CE-43E1-824F-D8896582B2FC}" presName="descendantText" presStyleLbl="alignNode1" presStyleIdx="1" presStyleCnt="3">
        <dgm:presLayoutVars>
          <dgm:bulletEnabled/>
        </dgm:presLayoutVars>
      </dgm:prSet>
      <dgm:spPr/>
    </dgm:pt>
    <dgm:pt modelId="{7F2076B2-35D1-42C7-B216-F026FE61A915}" type="pres">
      <dgm:prSet presAssocID="{CFEA3E7C-0E3D-49BE-94B0-C810C1FD8858}" presName="sp" presStyleCnt="0"/>
      <dgm:spPr/>
    </dgm:pt>
    <dgm:pt modelId="{3D3EB3EB-807C-4D40-BABD-5A95FE78A5B9}" type="pres">
      <dgm:prSet presAssocID="{754F06E1-EEFF-4524-8775-50E68B0DAB8F}" presName="linNode" presStyleCnt="0"/>
      <dgm:spPr/>
    </dgm:pt>
    <dgm:pt modelId="{006BC0F3-AAA7-4115-9BA7-E05FA33AACD9}" type="pres">
      <dgm:prSet presAssocID="{754F06E1-EEFF-4524-8775-50E68B0DAB8F}" presName="parentText" presStyleLbl="solidFgAcc1" presStyleIdx="2" presStyleCnt="3">
        <dgm:presLayoutVars>
          <dgm:chMax val="1"/>
          <dgm:bulletEnabled/>
        </dgm:presLayoutVars>
      </dgm:prSet>
      <dgm:spPr/>
    </dgm:pt>
    <dgm:pt modelId="{56DB5E64-A0E1-4FA1-9FDA-4AA4EFAA9324}" type="pres">
      <dgm:prSet presAssocID="{754F06E1-EEFF-4524-8775-50E68B0DAB8F}" presName="descendantText" presStyleLbl="alignNode1" presStyleIdx="2" presStyleCnt="3">
        <dgm:presLayoutVars>
          <dgm:bulletEnabled/>
        </dgm:presLayoutVars>
      </dgm:prSet>
      <dgm:spPr/>
    </dgm:pt>
  </dgm:ptLst>
  <dgm:cxnLst>
    <dgm:cxn modelId="{E34ADA22-9B12-4E76-BD76-DFC6D6EAE921}" srcId="{F5C960C7-D6CE-43E1-824F-D8896582B2FC}" destId="{F1295CAD-76B6-4C47-ABF2-C76803182611}" srcOrd="0" destOrd="0" parTransId="{6157EC33-D308-4D7F-81CF-36288179CF73}" sibTransId="{8E773B20-55BB-4C57-91F4-FDA3BB132218}"/>
    <dgm:cxn modelId="{5BE8CC36-472F-4FE1-81D5-4F52E30017CB}" srcId="{24E4C99A-29B3-43D8-9F6E-30C65BB4C349}" destId="{F5C960C7-D6CE-43E1-824F-D8896582B2FC}" srcOrd="1" destOrd="0" parTransId="{92A9FF5D-879B-45A7-9BF2-6818CDABB8DE}" sibTransId="{CFEA3E7C-0E3D-49BE-94B0-C810C1FD8858}"/>
    <dgm:cxn modelId="{F9A16A65-7622-4527-BEB4-AEE93EA01C4C}" srcId="{24E4C99A-29B3-43D8-9F6E-30C65BB4C349}" destId="{754F06E1-EEFF-4524-8775-50E68B0DAB8F}" srcOrd="2" destOrd="0" parTransId="{7745E527-2604-4404-A271-46C422397BA9}" sibTransId="{1FF9428E-B086-409C-9295-D1E92C2CAE8A}"/>
    <dgm:cxn modelId="{5E09807D-2F5E-4B55-B022-8CBA695C93BB}" type="presOf" srcId="{754F06E1-EEFF-4524-8775-50E68B0DAB8F}" destId="{006BC0F3-AAA7-4115-9BA7-E05FA33AACD9}" srcOrd="0" destOrd="0" presId="urn:microsoft.com/office/officeart/2016/7/layout/VerticalHollowActionList"/>
    <dgm:cxn modelId="{CFE97384-5610-4170-9BC9-BDD3DC9774E0}" type="presOf" srcId="{F5C960C7-D6CE-43E1-824F-D8896582B2FC}" destId="{A40C13AD-BFFC-4253-B0DF-D1B6513FBD8C}" srcOrd="0" destOrd="0" presId="urn:microsoft.com/office/officeart/2016/7/layout/VerticalHollowActionList"/>
    <dgm:cxn modelId="{F21920AB-8C11-4A32-860E-27F24144447A}" type="presOf" srcId="{1594DDFB-4055-42C5-A40D-26001D6CE3D4}" destId="{CDB2CBF4-58DA-441E-91A8-B59B524EC25A}" srcOrd="0" destOrd="0" presId="urn:microsoft.com/office/officeart/2016/7/layout/VerticalHollowActionList"/>
    <dgm:cxn modelId="{206D14AF-D94C-4143-9E16-31938A2DF70D}" srcId="{754F06E1-EEFF-4524-8775-50E68B0DAB8F}" destId="{6250528C-58F8-402D-A37E-7AEDD64663A7}" srcOrd="0" destOrd="0" parTransId="{D59DE882-716E-4E0A-968A-14A1BB11F8F7}" sibTransId="{B615AA0A-A3FE-414B-9513-66F33D9E92B8}"/>
    <dgm:cxn modelId="{42135DB7-A0E1-49A9-B290-6E28CED6CF60}" srcId="{24E4C99A-29B3-43D8-9F6E-30C65BB4C349}" destId="{411DCFD1-0959-4FBB-9E1C-5ED43F128BD8}" srcOrd="0" destOrd="0" parTransId="{271E12CC-4239-4C94-8453-D5AD9EC717C4}" sibTransId="{5EB19DD6-1B15-4DD4-B2C4-4735BFB4F894}"/>
    <dgm:cxn modelId="{5ED2DABB-4F15-4189-87D7-6D730C4BE690}" type="presOf" srcId="{F1295CAD-76B6-4C47-ABF2-C76803182611}" destId="{7B2581B6-7377-4D4B-B7CF-D2D78CE1FB6B}" srcOrd="0" destOrd="0" presId="urn:microsoft.com/office/officeart/2016/7/layout/VerticalHollowActionList"/>
    <dgm:cxn modelId="{B683F9BD-CCF6-4F6F-8E7E-33F1BB5B97BB}" type="presOf" srcId="{24E4C99A-29B3-43D8-9F6E-30C65BB4C349}" destId="{EDCB800D-71A6-44BF-AC73-C14318828289}" srcOrd="0" destOrd="0" presId="urn:microsoft.com/office/officeart/2016/7/layout/VerticalHollowActionList"/>
    <dgm:cxn modelId="{776E51EF-A842-4CE1-B019-B751E8AA14AB}" type="presOf" srcId="{411DCFD1-0959-4FBB-9E1C-5ED43F128BD8}" destId="{1E368555-7814-4E0B-A77B-C894EB86B029}" srcOrd="0" destOrd="0" presId="urn:microsoft.com/office/officeart/2016/7/layout/VerticalHollowActionList"/>
    <dgm:cxn modelId="{F8CB3FF0-65CA-4595-A269-9E3888158F02}" type="presOf" srcId="{6250528C-58F8-402D-A37E-7AEDD64663A7}" destId="{56DB5E64-A0E1-4FA1-9FDA-4AA4EFAA9324}" srcOrd="0" destOrd="0" presId="urn:microsoft.com/office/officeart/2016/7/layout/VerticalHollowActionList"/>
    <dgm:cxn modelId="{6C3E5BF2-CBAF-4CDF-8AFB-239FD2DC54D8}" srcId="{411DCFD1-0959-4FBB-9E1C-5ED43F128BD8}" destId="{1594DDFB-4055-42C5-A40D-26001D6CE3D4}" srcOrd="0" destOrd="0" parTransId="{06E3E29A-819A-4686-8FE1-CF4B63E8C595}" sibTransId="{A4E07D79-F5D9-4762-A576-A2D1A9563015}"/>
    <dgm:cxn modelId="{6E1412B8-7D0E-4DA0-A95B-5A053E66085E}" type="presParOf" srcId="{EDCB800D-71A6-44BF-AC73-C14318828289}" destId="{154DF4A5-6CEF-4654-80FF-FBDA8A3BA62E}" srcOrd="0" destOrd="0" presId="urn:microsoft.com/office/officeart/2016/7/layout/VerticalHollowActionList"/>
    <dgm:cxn modelId="{C29A24DD-5C61-4DCB-B333-0434CD29F231}" type="presParOf" srcId="{154DF4A5-6CEF-4654-80FF-FBDA8A3BA62E}" destId="{1E368555-7814-4E0B-A77B-C894EB86B029}" srcOrd="0" destOrd="0" presId="urn:microsoft.com/office/officeart/2016/7/layout/VerticalHollowActionList"/>
    <dgm:cxn modelId="{2C0C5829-1292-452F-92FA-A8334E3E0D4A}" type="presParOf" srcId="{154DF4A5-6CEF-4654-80FF-FBDA8A3BA62E}" destId="{CDB2CBF4-58DA-441E-91A8-B59B524EC25A}" srcOrd="1" destOrd="0" presId="urn:microsoft.com/office/officeart/2016/7/layout/VerticalHollowActionList"/>
    <dgm:cxn modelId="{AA0DFF68-25E7-4E4F-916E-A1407372FB42}" type="presParOf" srcId="{EDCB800D-71A6-44BF-AC73-C14318828289}" destId="{EBB2A97E-1DF7-4DF1-934A-409D0A6D0062}" srcOrd="1" destOrd="0" presId="urn:microsoft.com/office/officeart/2016/7/layout/VerticalHollowActionList"/>
    <dgm:cxn modelId="{71D85349-033A-403B-8EB9-3A68DBF80B7C}" type="presParOf" srcId="{EDCB800D-71A6-44BF-AC73-C14318828289}" destId="{66E9EBAD-8F8B-490F-B0D0-75B5ED8534E9}" srcOrd="2" destOrd="0" presId="urn:microsoft.com/office/officeart/2016/7/layout/VerticalHollowActionList"/>
    <dgm:cxn modelId="{A7A86994-A543-42D5-9D9D-FBDC10C74B94}" type="presParOf" srcId="{66E9EBAD-8F8B-490F-B0D0-75B5ED8534E9}" destId="{A40C13AD-BFFC-4253-B0DF-D1B6513FBD8C}" srcOrd="0" destOrd="0" presId="urn:microsoft.com/office/officeart/2016/7/layout/VerticalHollowActionList"/>
    <dgm:cxn modelId="{28FFE586-E353-463F-9AC2-A3959B6C54B3}" type="presParOf" srcId="{66E9EBAD-8F8B-490F-B0D0-75B5ED8534E9}" destId="{7B2581B6-7377-4D4B-B7CF-D2D78CE1FB6B}" srcOrd="1" destOrd="0" presId="urn:microsoft.com/office/officeart/2016/7/layout/VerticalHollowActionList"/>
    <dgm:cxn modelId="{056C52DD-03D4-4202-99CA-6B47942CE83B}" type="presParOf" srcId="{EDCB800D-71A6-44BF-AC73-C14318828289}" destId="{7F2076B2-35D1-42C7-B216-F026FE61A915}" srcOrd="3" destOrd="0" presId="urn:microsoft.com/office/officeart/2016/7/layout/VerticalHollowActionList"/>
    <dgm:cxn modelId="{3E48325E-FB8B-42DE-8DE2-840AEC052767}" type="presParOf" srcId="{EDCB800D-71A6-44BF-AC73-C14318828289}" destId="{3D3EB3EB-807C-4D40-BABD-5A95FE78A5B9}" srcOrd="4" destOrd="0" presId="urn:microsoft.com/office/officeart/2016/7/layout/VerticalHollowActionList"/>
    <dgm:cxn modelId="{3486074B-007F-4284-8FAB-DBBF026617E9}" type="presParOf" srcId="{3D3EB3EB-807C-4D40-BABD-5A95FE78A5B9}" destId="{006BC0F3-AAA7-4115-9BA7-E05FA33AACD9}" srcOrd="0" destOrd="0" presId="urn:microsoft.com/office/officeart/2016/7/layout/VerticalHollowActionList"/>
    <dgm:cxn modelId="{58C1F625-41CA-40BF-94CA-F0BFD4A4FF22}" type="presParOf" srcId="{3D3EB3EB-807C-4D40-BABD-5A95FE78A5B9}" destId="{56DB5E64-A0E1-4FA1-9FDA-4AA4EFAA9324}"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5D9D734-6D68-4DDD-9EC6-D2EEF60C8B3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5DBB4EAB-D397-407C-9B8F-9AB3F15FAD56}">
      <dgm:prSet/>
      <dgm:spPr/>
      <dgm:t>
        <a:bodyPr/>
        <a:lstStyle/>
        <a:p>
          <a:r>
            <a:rPr lang="en-US" b="1" dirty="0"/>
            <a:t>Reimagine Libraries</a:t>
          </a:r>
          <a:r>
            <a:rPr lang="en-US" dirty="0"/>
            <a:t>: Explore Mega Subramaniam’s framework for community-focused disaster planning (https://reimaginelibraries.ischool.umd.edu/).</a:t>
          </a:r>
        </a:p>
      </dgm:t>
    </dgm:pt>
    <dgm:pt modelId="{D81272BD-EF02-4F6F-9D77-8C64DEF0824D}" type="parTrans" cxnId="{B2C9826F-F6EC-4766-BBBA-14FB0D3BD7EC}">
      <dgm:prSet/>
      <dgm:spPr/>
      <dgm:t>
        <a:bodyPr/>
        <a:lstStyle/>
        <a:p>
          <a:endParaRPr lang="en-US"/>
        </a:p>
      </dgm:t>
    </dgm:pt>
    <dgm:pt modelId="{0330064E-F1F6-4D22-A8BD-4C20C3710D9B}" type="sibTrans" cxnId="{B2C9826F-F6EC-4766-BBBA-14FB0D3BD7EC}">
      <dgm:prSet/>
      <dgm:spPr/>
      <dgm:t>
        <a:bodyPr/>
        <a:lstStyle/>
        <a:p>
          <a:endParaRPr lang="en-US"/>
        </a:p>
      </dgm:t>
    </dgm:pt>
    <dgm:pt modelId="{BB61A178-5F15-497A-9434-A2B10A4DEB21}">
      <dgm:prSet/>
      <dgm:spPr/>
      <dgm:t>
        <a:bodyPr/>
        <a:lstStyle/>
        <a:p>
          <a:r>
            <a:rPr lang="en-US" b="1" dirty="0"/>
            <a:t>Local Emergency Management</a:t>
          </a:r>
          <a:r>
            <a:rPr lang="en-US" dirty="0"/>
            <a:t>: Collaborate for risk assessments and best practices.</a:t>
          </a:r>
        </a:p>
      </dgm:t>
    </dgm:pt>
    <dgm:pt modelId="{C0333577-1A4D-4490-8923-9FD41928C620}" type="parTrans" cxnId="{815FB8E9-1770-4912-B559-81D075635C3C}">
      <dgm:prSet/>
      <dgm:spPr/>
      <dgm:t>
        <a:bodyPr/>
        <a:lstStyle/>
        <a:p>
          <a:endParaRPr lang="en-US"/>
        </a:p>
      </dgm:t>
    </dgm:pt>
    <dgm:pt modelId="{8FD208B5-F7C4-4264-BB77-C3F6CBC57CDE}" type="sibTrans" cxnId="{815FB8E9-1770-4912-B559-81D075635C3C}">
      <dgm:prSet/>
      <dgm:spPr/>
      <dgm:t>
        <a:bodyPr/>
        <a:lstStyle/>
        <a:p>
          <a:endParaRPr lang="en-US"/>
        </a:p>
      </dgm:t>
    </dgm:pt>
    <dgm:pt modelId="{3375E7D3-492F-4E4C-8782-93052B85E9CF}">
      <dgm:prSet/>
      <dgm:spPr/>
      <dgm:t>
        <a:bodyPr/>
        <a:lstStyle/>
        <a:p>
          <a:r>
            <a:rPr lang="en-US" b="1"/>
            <a:t>FEMA’s Ready.gov</a:t>
          </a:r>
          <a:r>
            <a:rPr lang="en-US"/>
            <a:t>: Downloadable preparedness materials for community distribution.</a:t>
          </a:r>
        </a:p>
      </dgm:t>
    </dgm:pt>
    <dgm:pt modelId="{DED8EC63-AFE1-4810-9A5A-0C4EE0D0ED7B}" type="parTrans" cxnId="{81878D77-ADF2-4FA0-B04E-663D405212B5}">
      <dgm:prSet/>
      <dgm:spPr/>
      <dgm:t>
        <a:bodyPr/>
        <a:lstStyle/>
        <a:p>
          <a:endParaRPr lang="en-US"/>
        </a:p>
      </dgm:t>
    </dgm:pt>
    <dgm:pt modelId="{CA88C372-D322-461D-9D3B-2A73F934849A}" type="sibTrans" cxnId="{81878D77-ADF2-4FA0-B04E-663D405212B5}">
      <dgm:prSet/>
      <dgm:spPr/>
      <dgm:t>
        <a:bodyPr/>
        <a:lstStyle/>
        <a:p>
          <a:endParaRPr lang="en-US"/>
        </a:p>
      </dgm:t>
    </dgm:pt>
    <dgm:pt modelId="{4FA05B22-24E1-46F9-BEF7-FDEC71B066C9}">
      <dgm:prSet/>
      <dgm:spPr/>
      <dgm:t>
        <a:bodyPr/>
        <a:lstStyle/>
        <a:p>
          <a:r>
            <a:rPr lang="en-US" b="1"/>
            <a:t>Other Libraries</a:t>
          </a:r>
          <a:r>
            <a:rPr lang="en-US"/>
            <a:t>: Share resources and strategies with nearby libraries for mutual support.</a:t>
          </a:r>
        </a:p>
      </dgm:t>
    </dgm:pt>
    <dgm:pt modelId="{F22DB008-B83F-446E-9911-0188F8A2D7CE}" type="parTrans" cxnId="{E93675CC-A334-4907-85C1-D5F173D89924}">
      <dgm:prSet/>
      <dgm:spPr/>
      <dgm:t>
        <a:bodyPr/>
        <a:lstStyle/>
        <a:p>
          <a:endParaRPr lang="en-US"/>
        </a:p>
      </dgm:t>
    </dgm:pt>
    <dgm:pt modelId="{F90A6987-3A2E-45F6-9969-D2E574544789}" type="sibTrans" cxnId="{E93675CC-A334-4907-85C1-D5F173D89924}">
      <dgm:prSet/>
      <dgm:spPr/>
      <dgm:t>
        <a:bodyPr/>
        <a:lstStyle/>
        <a:p>
          <a:endParaRPr lang="en-US"/>
        </a:p>
      </dgm:t>
    </dgm:pt>
    <dgm:pt modelId="{0D643DA3-9D6D-4694-AF73-337AE8346040}">
      <dgm:prSet/>
      <dgm:spPr/>
      <dgm:t>
        <a:bodyPr/>
        <a:lstStyle/>
        <a:p>
          <a:pPr>
            <a:buFont typeface="Arial" panose="020B0604020202020204" pitchFamily="34" charset="0"/>
            <a:buChar char="○"/>
          </a:pPr>
          <a:r>
            <a:rPr lang="en-US" b="1" u="none" dirty="0"/>
            <a:t>The Disaster Planning Handbook for Libraries: </a:t>
          </a:r>
          <a:r>
            <a:rPr lang="en-US" u="none" dirty="0"/>
            <a:t>by Mary Grace Flaherty with Katherine R. Greene and Michelle Runyon</a:t>
          </a:r>
          <a:endParaRPr lang="en-US" dirty="0"/>
        </a:p>
      </dgm:t>
    </dgm:pt>
    <dgm:pt modelId="{0A5218AF-FEC1-4B7B-909C-A58762A7C111}" type="parTrans" cxnId="{01BB9FB6-80FD-44BC-BAF7-08333A2E68B3}">
      <dgm:prSet/>
      <dgm:spPr/>
      <dgm:t>
        <a:bodyPr/>
        <a:lstStyle/>
        <a:p>
          <a:endParaRPr lang="en-US"/>
        </a:p>
      </dgm:t>
    </dgm:pt>
    <dgm:pt modelId="{05547590-803F-4ABA-8BF3-03C50705996F}" type="sibTrans" cxnId="{01BB9FB6-80FD-44BC-BAF7-08333A2E68B3}">
      <dgm:prSet/>
      <dgm:spPr/>
      <dgm:t>
        <a:bodyPr/>
        <a:lstStyle/>
        <a:p>
          <a:endParaRPr lang="en-US"/>
        </a:p>
      </dgm:t>
    </dgm:pt>
    <dgm:pt modelId="{9AAB4370-46A2-4A22-8DFC-0BEAD510EEBA}" type="pres">
      <dgm:prSet presAssocID="{35D9D734-6D68-4DDD-9EC6-D2EEF60C8B38}" presName="vert0" presStyleCnt="0">
        <dgm:presLayoutVars>
          <dgm:dir/>
          <dgm:animOne val="branch"/>
          <dgm:animLvl val="lvl"/>
        </dgm:presLayoutVars>
      </dgm:prSet>
      <dgm:spPr/>
    </dgm:pt>
    <dgm:pt modelId="{DD13F26C-DB05-4733-9E72-14879BFBBC8D}" type="pres">
      <dgm:prSet presAssocID="{5DBB4EAB-D397-407C-9B8F-9AB3F15FAD56}" presName="thickLine" presStyleLbl="alignNode1" presStyleIdx="0" presStyleCnt="5"/>
      <dgm:spPr/>
    </dgm:pt>
    <dgm:pt modelId="{C173D66A-8FF7-4B9E-9FFA-D5C121DD1F22}" type="pres">
      <dgm:prSet presAssocID="{5DBB4EAB-D397-407C-9B8F-9AB3F15FAD56}" presName="horz1" presStyleCnt="0"/>
      <dgm:spPr/>
    </dgm:pt>
    <dgm:pt modelId="{BE34AD2E-3599-465C-82C4-431F8523FA9C}" type="pres">
      <dgm:prSet presAssocID="{5DBB4EAB-D397-407C-9B8F-9AB3F15FAD56}" presName="tx1" presStyleLbl="revTx" presStyleIdx="0" presStyleCnt="5"/>
      <dgm:spPr/>
    </dgm:pt>
    <dgm:pt modelId="{A64984D7-5AFA-46B9-8322-7425A27DFFE4}" type="pres">
      <dgm:prSet presAssocID="{5DBB4EAB-D397-407C-9B8F-9AB3F15FAD56}" presName="vert1" presStyleCnt="0"/>
      <dgm:spPr/>
    </dgm:pt>
    <dgm:pt modelId="{B76D347E-564C-415D-ADD3-73CEDBC47C98}" type="pres">
      <dgm:prSet presAssocID="{0D643DA3-9D6D-4694-AF73-337AE8346040}" presName="thickLine" presStyleLbl="alignNode1" presStyleIdx="1" presStyleCnt="5"/>
      <dgm:spPr/>
    </dgm:pt>
    <dgm:pt modelId="{4A17D344-62E1-4B8A-9D6C-BDF3E1FB3BBB}" type="pres">
      <dgm:prSet presAssocID="{0D643DA3-9D6D-4694-AF73-337AE8346040}" presName="horz1" presStyleCnt="0"/>
      <dgm:spPr/>
    </dgm:pt>
    <dgm:pt modelId="{3E3FE6C8-4AEB-4FA5-8688-2E32DD4FFDFD}" type="pres">
      <dgm:prSet presAssocID="{0D643DA3-9D6D-4694-AF73-337AE8346040}" presName="tx1" presStyleLbl="revTx" presStyleIdx="1" presStyleCnt="5"/>
      <dgm:spPr/>
    </dgm:pt>
    <dgm:pt modelId="{DF6B82AE-F352-498F-B1D5-58650DDBBA7E}" type="pres">
      <dgm:prSet presAssocID="{0D643DA3-9D6D-4694-AF73-337AE8346040}" presName="vert1" presStyleCnt="0"/>
      <dgm:spPr/>
    </dgm:pt>
    <dgm:pt modelId="{BB175EF2-866E-433B-A296-92DE6A7E1F04}" type="pres">
      <dgm:prSet presAssocID="{BB61A178-5F15-497A-9434-A2B10A4DEB21}" presName="thickLine" presStyleLbl="alignNode1" presStyleIdx="2" presStyleCnt="5"/>
      <dgm:spPr/>
    </dgm:pt>
    <dgm:pt modelId="{51F49E8C-8229-46E6-9762-76C652104AE8}" type="pres">
      <dgm:prSet presAssocID="{BB61A178-5F15-497A-9434-A2B10A4DEB21}" presName="horz1" presStyleCnt="0"/>
      <dgm:spPr/>
    </dgm:pt>
    <dgm:pt modelId="{128A19B4-CD8D-4F39-99EE-136AAB75486A}" type="pres">
      <dgm:prSet presAssocID="{BB61A178-5F15-497A-9434-A2B10A4DEB21}" presName="tx1" presStyleLbl="revTx" presStyleIdx="2" presStyleCnt="5"/>
      <dgm:spPr/>
    </dgm:pt>
    <dgm:pt modelId="{F28C978C-C10B-4EF1-B33C-53416A46ACFF}" type="pres">
      <dgm:prSet presAssocID="{BB61A178-5F15-497A-9434-A2B10A4DEB21}" presName="vert1" presStyleCnt="0"/>
      <dgm:spPr/>
    </dgm:pt>
    <dgm:pt modelId="{81C0BAA3-343A-448D-A19E-8A63E8310F55}" type="pres">
      <dgm:prSet presAssocID="{3375E7D3-492F-4E4C-8782-93052B85E9CF}" presName="thickLine" presStyleLbl="alignNode1" presStyleIdx="3" presStyleCnt="5"/>
      <dgm:spPr/>
    </dgm:pt>
    <dgm:pt modelId="{F9510217-2E00-4439-8361-7F77543837A5}" type="pres">
      <dgm:prSet presAssocID="{3375E7D3-492F-4E4C-8782-93052B85E9CF}" presName="horz1" presStyleCnt="0"/>
      <dgm:spPr/>
    </dgm:pt>
    <dgm:pt modelId="{50A639D4-8140-48ED-98FA-952D23AF2E06}" type="pres">
      <dgm:prSet presAssocID="{3375E7D3-492F-4E4C-8782-93052B85E9CF}" presName="tx1" presStyleLbl="revTx" presStyleIdx="3" presStyleCnt="5"/>
      <dgm:spPr/>
    </dgm:pt>
    <dgm:pt modelId="{B887E4E1-345A-4C1E-888A-1EF700DF2419}" type="pres">
      <dgm:prSet presAssocID="{3375E7D3-492F-4E4C-8782-93052B85E9CF}" presName="vert1" presStyleCnt="0"/>
      <dgm:spPr/>
    </dgm:pt>
    <dgm:pt modelId="{12C1DE93-83EB-4AD6-BF9B-7159FE502513}" type="pres">
      <dgm:prSet presAssocID="{4FA05B22-24E1-46F9-BEF7-FDEC71B066C9}" presName="thickLine" presStyleLbl="alignNode1" presStyleIdx="4" presStyleCnt="5"/>
      <dgm:spPr/>
    </dgm:pt>
    <dgm:pt modelId="{ED38FD4D-3787-4282-8268-036314375B9A}" type="pres">
      <dgm:prSet presAssocID="{4FA05B22-24E1-46F9-BEF7-FDEC71B066C9}" presName="horz1" presStyleCnt="0"/>
      <dgm:spPr/>
    </dgm:pt>
    <dgm:pt modelId="{700412B0-FA07-4AE7-8895-0AB30032D03B}" type="pres">
      <dgm:prSet presAssocID="{4FA05B22-24E1-46F9-BEF7-FDEC71B066C9}" presName="tx1" presStyleLbl="revTx" presStyleIdx="4" presStyleCnt="5"/>
      <dgm:spPr/>
    </dgm:pt>
    <dgm:pt modelId="{BDB5224E-6EC7-4DE2-B995-269E4C958FD5}" type="pres">
      <dgm:prSet presAssocID="{4FA05B22-24E1-46F9-BEF7-FDEC71B066C9}" presName="vert1" presStyleCnt="0"/>
      <dgm:spPr/>
    </dgm:pt>
  </dgm:ptLst>
  <dgm:cxnLst>
    <dgm:cxn modelId="{C422FC05-9117-4874-968E-33396215F547}" type="presOf" srcId="{0D643DA3-9D6D-4694-AF73-337AE8346040}" destId="{3E3FE6C8-4AEB-4FA5-8688-2E32DD4FFDFD}" srcOrd="0" destOrd="0" presId="urn:microsoft.com/office/officeart/2008/layout/LinedList"/>
    <dgm:cxn modelId="{2833A640-7205-48C6-91E2-1E3739C14756}" type="presOf" srcId="{3375E7D3-492F-4E4C-8782-93052B85E9CF}" destId="{50A639D4-8140-48ED-98FA-952D23AF2E06}" srcOrd="0" destOrd="0" presId="urn:microsoft.com/office/officeart/2008/layout/LinedList"/>
    <dgm:cxn modelId="{1FE1825B-9097-4C7A-AC20-97BC8D80CB7F}" type="presOf" srcId="{35D9D734-6D68-4DDD-9EC6-D2EEF60C8B38}" destId="{9AAB4370-46A2-4A22-8DFC-0BEAD510EEBA}" srcOrd="0" destOrd="0" presId="urn:microsoft.com/office/officeart/2008/layout/LinedList"/>
    <dgm:cxn modelId="{B2C9826F-F6EC-4766-BBBA-14FB0D3BD7EC}" srcId="{35D9D734-6D68-4DDD-9EC6-D2EEF60C8B38}" destId="{5DBB4EAB-D397-407C-9B8F-9AB3F15FAD56}" srcOrd="0" destOrd="0" parTransId="{D81272BD-EF02-4F6F-9D77-8C64DEF0824D}" sibTransId="{0330064E-F1F6-4D22-A8BD-4C20C3710D9B}"/>
    <dgm:cxn modelId="{81878D77-ADF2-4FA0-B04E-663D405212B5}" srcId="{35D9D734-6D68-4DDD-9EC6-D2EEF60C8B38}" destId="{3375E7D3-492F-4E4C-8782-93052B85E9CF}" srcOrd="3" destOrd="0" parTransId="{DED8EC63-AFE1-4810-9A5A-0C4EE0D0ED7B}" sibTransId="{CA88C372-D322-461D-9D3B-2A73F934849A}"/>
    <dgm:cxn modelId="{1402855A-9C50-4110-8E87-A585BA4740DE}" type="presOf" srcId="{4FA05B22-24E1-46F9-BEF7-FDEC71B066C9}" destId="{700412B0-FA07-4AE7-8895-0AB30032D03B}" srcOrd="0" destOrd="0" presId="urn:microsoft.com/office/officeart/2008/layout/LinedList"/>
    <dgm:cxn modelId="{01BB9FB6-80FD-44BC-BAF7-08333A2E68B3}" srcId="{35D9D734-6D68-4DDD-9EC6-D2EEF60C8B38}" destId="{0D643DA3-9D6D-4694-AF73-337AE8346040}" srcOrd="1" destOrd="0" parTransId="{0A5218AF-FEC1-4B7B-909C-A58762A7C111}" sibTransId="{05547590-803F-4ABA-8BF3-03C50705996F}"/>
    <dgm:cxn modelId="{E93675CC-A334-4907-85C1-D5F173D89924}" srcId="{35D9D734-6D68-4DDD-9EC6-D2EEF60C8B38}" destId="{4FA05B22-24E1-46F9-BEF7-FDEC71B066C9}" srcOrd="4" destOrd="0" parTransId="{F22DB008-B83F-446E-9911-0188F8A2D7CE}" sibTransId="{F90A6987-3A2E-45F6-9969-D2E574544789}"/>
    <dgm:cxn modelId="{67ED87D6-EF36-4B11-8937-B539D817192F}" type="presOf" srcId="{5DBB4EAB-D397-407C-9B8F-9AB3F15FAD56}" destId="{BE34AD2E-3599-465C-82C4-431F8523FA9C}" srcOrd="0" destOrd="0" presId="urn:microsoft.com/office/officeart/2008/layout/LinedList"/>
    <dgm:cxn modelId="{218D64D8-5816-45D0-A9A8-54276C8AC52A}" type="presOf" srcId="{BB61A178-5F15-497A-9434-A2B10A4DEB21}" destId="{128A19B4-CD8D-4F39-99EE-136AAB75486A}" srcOrd="0" destOrd="0" presId="urn:microsoft.com/office/officeart/2008/layout/LinedList"/>
    <dgm:cxn modelId="{815FB8E9-1770-4912-B559-81D075635C3C}" srcId="{35D9D734-6D68-4DDD-9EC6-D2EEF60C8B38}" destId="{BB61A178-5F15-497A-9434-A2B10A4DEB21}" srcOrd="2" destOrd="0" parTransId="{C0333577-1A4D-4490-8923-9FD41928C620}" sibTransId="{8FD208B5-F7C4-4264-BB77-C3F6CBC57CDE}"/>
    <dgm:cxn modelId="{B8AB4102-DD63-4BAD-9956-698579D3B179}" type="presParOf" srcId="{9AAB4370-46A2-4A22-8DFC-0BEAD510EEBA}" destId="{DD13F26C-DB05-4733-9E72-14879BFBBC8D}" srcOrd="0" destOrd="0" presId="urn:microsoft.com/office/officeart/2008/layout/LinedList"/>
    <dgm:cxn modelId="{9C59B63D-8E5A-4DA3-9A7D-13F3B1132C90}" type="presParOf" srcId="{9AAB4370-46A2-4A22-8DFC-0BEAD510EEBA}" destId="{C173D66A-8FF7-4B9E-9FFA-D5C121DD1F22}" srcOrd="1" destOrd="0" presId="urn:microsoft.com/office/officeart/2008/layout/LinedList"/>
    <dgm:cxn modelId="{84C5F9EC-4DBB-4D2C-8D3C-F9FDB2E8B38D}" type="presParOf" srcId="{C173D66A-8FF7-4B9E-9FFA-D5C121DD1F22}" destId="{BE34AD2E-3599-465C-82C4-431F8523FA9C}" srcOrd="0" destOrd="0" presId="urn:microsoft.com/office/officeart/2008/layout/LinedList"/>
    <dgm:cxn modelId="{9C18B35C-4E7B-4ACB-8822-5062CF67DE95}" type="presParOf" srcId="{C173D66A-8FF7-4B9E-9FFA-D5C121DD1F22}" destId="{A64984D7-5AFA-46B9-8322-7425A27DFFE4}" srcOrd="1" destOrd="0" presId="urn:microsoft.com/office/officeart/2008/layout/LinedList"/>
    <dgm:cxn modelId="{11A5E5AE-35B4-4A57-9A7F-4AFFF9D48F99}" type="presParOf" srcId="{9AAB4370-46A2-4A22-8DFC-0BEAD510EEBA}" destId="{B76D347E-564C-415D-ADD3-73CEDBC47C98}" srcOrd="2" destOrd="0" presId="urn:microsoft.com/office/officeart/2008/layout/LinedList"/>
    <dgm:cxn modelId="{802BC173-C335-4FFA-9AA4-703092406168}" type="presParOf" srcId="{9AAB4370-46A2-4A22-8DFC-0BEAD510EEBA}" destId="{4A17D344-62E1-4B8A-9D6C-BDF3E1FB3BBB}" srcOrd="3" destOrd="0" presId="urn:microsoft.com/office/officeart/2008/layout/LinedList"/>
    <dgm:cxn modelId="{1A2F01E1-1442-4BD2-AEB5-B57881439D77}" type="presParOf" srcId="{4A17D344-62E1-4B8A-9D6C-BDF3E1FB3BBB}" destId="{3E3FE6C8-4AEB-4FA5-8688-2E32DD4FFDFD}" srcOrd="0" destOrd="0" presId="urn:microsoft.com/office/officeart/2008/layout/LinedList"/>
    <dgm:cxn modelId="{53B61F1A-4186-4EFD-8BF2-69F8529554A2}" type="presParOf" srcId="{4A17D344-62E1-4B8A-9D6C-BDF3E1FB3BBB}" destId="{DF6B82AE-F352-498F-B1D5-58650DDBBA7E}" srcOrd="1" destOrd="0" presId="urn:microsoft.com/office/officeart/2008/layout/LinedList"/>
    <dgm:cxn modelId="{12E1E935-7F31-4F90-BEFA-6FE39E2921BB}" type="presParOf" srcId="{9AAB4370-46A2-4A22-8DFC-0BEAD510EEBA}" destId="{BB175EF2-866E-433B-A296-92DE6A7E1F04}" srcOrd="4" destOrd="0" presId="urn:microsoft.com/office/officeart/2008/layout/LinedList"/>
    <dgm:cxn modelId="{27F31DB8-DFEB-4AEB-84A1-16908CD0A2D5}" type="presParOf" srcId="{9AAB4370-46A2-4A22-8DFC-0BEAD510EEBA}" destId="{51F49E8C-8229-46E6-9762-76C652104AE8}" srcOrd="5" destOrd="0" presId="urn:microsoft.com/office/officeart/2008/layout/LinedList"/>
    <dgm:cxn modelId="{F0BD8258-9BB6-47CE-B484-7AEAAC704D1E}" type="presParOf" srcId="{51F49E8C-8229-46E6-9762-76C652104AE8}" destId="{128A19B4-CD8D-4F39-99EE-136AAB75486A}" srcOrd="0" destOrd="0" presId="urn:microsoft.com/office/officeart/2008/layout/LinedList"/>
    <dgm:cxn modelId="{F4B29728-FC8D-458A-8281-8EBD2E5EE530}" type="presParOf" srcId="{51F49E8C-8229-46E6-9762-76C652104AE8}" destId="{F28C978C-C10B-4EF1-B33C-53416A46ACFF}" srcOrd="1" destOrd="0" presId="urn:microsoft.com/office/officeart/2008/layout/LinedList"/>
    <dgm:cxn modelId="{82B68D53-7D57-4AB9-B424-B6A2C5CAF958}" type="presParOf" srcId="{9AAB4370-46A2-4A22-8DFC-0BEAD510EEBA}" destId="{81C0BAA3-343A-448D-A19E-8A63E8310F55}" srcOrd="6" destOrd="0" presId="urn:microsoft.com/office/officeart/2008/layout/LinedList"/>
    <dgm:cxn modelId="{0D00514C-BAE5-47B9-8B5F-5BF038B67708}" type="presParOf" srcId="{9AAB4370-46A2-4A22-8DFC-0BEAD510EEBA}" destId="{F9510217-2E00-4439-8361-7F77543837A5}" srcOrd="7" destOrd="0" presId="urn:microsoft.com/office/officeart/2008/layout/LinedList"/>
    <dgm:cxn modelId="{D2436A41-57E0-431C-858C-5E07956DECE0}" type="presParOf" srcId="{F9510217-2E00-4439-8361-7F77543837A5}" destId="{50A639D4-8140-48ED-98FA-952D23AF2E06}" srcOrd="0" destOrd="0" presId="urn:microsoft.com/office/officeart/2008/layout/LinedList"/>
    <dgm:cxn modelId="{38B35DA2-2674-450F-8EA3-E8CD9C441B71}" type="presParOf" srcId="{F9510217-2E00-4439-8361-7F77543837A5}" destId="{B887E4E1-345A-4C1E-888A-1EF700DF2419}" srcOrd="1" destOrd="0" presId="urn:microsoft.com/office/officeart/2008/layout/LinedList"/>
    <dgm:cxn modelId="{13DC5D3C-FC14-436E-A441-79F6F967854A}" type="presParOf" srcId="{9AAB4370-46A2-4A22-8DFC-0BEAD510EEBA}" destId="{12C1DE93-83EB-4AD6-BF9B-7159FE502513}" srcOrd="8" destOrd="0" presId="urn:microsoft.com/office/officeart/2008/layout/LinedList"/>
    <dgm:cxn modelId="{C3B59468-511F-4DA3-A36A-041DD66D6F62}" type="presParOf" srcId="{9AAB4370-46A2-4A22-8DFC-0BEAD510EEBA}" destId="{ED38FD4D-3787-4282-8268-036314375B9A}" srcOrd="9" destOrd="0" presId="urn:microsoft.com/office/officeart/2008/layout/LinedList"/>
    <dgm:cxn modelId="{88855AB7-C83A-40B2-8B85-B2474CE928A3}" type="presParOf" srcId="{ED38FD4D-3787-4282-8268-036314375B9A}" destId="{700412B0-FA07-4AE7-8895-0AB30032D03B}" srcOrd="0" destOrd="0" presId="urn:microsoft.com/office/officeart/2008/layout/LinedList"/>
    <dgm:cxn modelId="{15728D0A-C6CC-4C8D-B5EE-E161B72C9207}" type="presParOf" srcId="{ED38FD4D-3787-4282-8268-036314375B9A}" destId="{BDB5224E-6EC7-4DE2-B995-269E4C958FD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4D77B-9C10-4954-B4CD-E03DE9A9028A}">
      <dsp:nvSpPr>
        <dsp:cNvPr id="0" name=""/>
        <dsp:cNvSpPr/>
      </dsp:nvSpPr>
      <dsp:spPr>
        <a:xfrm>
          <a:off x="0" y="2759444"/>
          <a:ext cx="8503920" cy="1810494"/>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1" kern="1200"/>
            <a:t>Usage Patterns</a:t>
          </a:r>
          <a:r>
            <a:rPr lang="en-US" sz="3400" kern="1200"/>
            <a:t>:</a:t>
          </a:r>
        </a:p>
      </dsp:txBody>
      <dsp:txXfrm>
        <a:off x="0" y="2759444"/>
        <a:ext cx="8503920" cy="977666"/>
      </dsp:txXfrm>
    </dsp:sp>
    <dsp:sp modelId="{09076AB3-E2F9-483C-A4B6-C1F92BE170FB}">
      <dsp:nvSpPr>
        <dsp:cNvPr id="0" name=""/>
        <dsp:cNvSpPr/>
      </dsp:nvSpPr>
      <dsp:spPr>
        <a:xfrm>
          <a:off x="0" y="3700901"/>
          <a:ext cx="2125980" cy="832827"/>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Meeting spaces for groups.</a:t>
          </a:r>
        </a:p>
      </dsp:txBody>
      <dsp:txXfrm>
        <a:off x="0" y="3700901"/>
        <a:ext cx="2125980" cy="832827"/>
      </dsp:txXfrm>
    </dsp:sp>
    <dsp:sp modelId="{B9DDE2D3-F14A-40CF-88B1-BDAE22C731C8}">
      <dsp:nvSpPr>
        <dsp:cNvPr id="0" name=""/>
        <dsp:cNvSpPr/>
      </dsp:nvSpPr>
      <dsp:spPr>
        <a:xfrm>
          <a:off x="2125980" y="3700901"/>
          <a:ext cx="2125980" cy="832827"/>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Computer and internet access for job searches or emergency resources.</a:t>
          </a:r>
        </a:p>
      </dsp:txBody>
      <dsp:txXfrm>
        <a:off x="2125980" y="3700901"/>
        <a:ext cx="2125980" cy="832827"/>
      </dsp:txXfrm>
    </dsp:sp>
    <dsp:sp modelId="{E113C09A-AB54-49F5-BAC3-3EF6921AB9E8}">
      <dsp:nvSpPr>
        <dsp:cNvPr id="0" name=""/>
        <dsp:cNvSpPr/>
      </dsp:nvSpPr>
      <dsp:spPr>
        <a:xfrm>
          <a:off x="4251960" y="3700901"/>
          <a:ext cx="2125980" cy="832827"/>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Safe spaces for youth, seniors, or displaced individuals.</a:t>
          </a:r>
        </a:p>
      </dsp:txBody>
      <dsp:txXfrm>
        <a:off x="4251960" y="3700901"/>
        <a:ext cx="2125980" cy="832827"/>
      </dsp:txXfrm>
    </dsp:sp>
    <dsp:sp modelId="{E32E72CC-EEF9-4DA3-AF95-245BE2A2831B}">
      <dsp:nvSpPr>
        <dsp:cNvPr id="0" name=""/>
        <dsp:cNvSpPr/>
      </dsp:nvSpPr>
      <dsp:spPr>
        <a:xfrm>
          <a:off x="6377940" y="3700901"/>
          <a:ext cx="2125980" cy="832827"/>
        </a:xfrm>
        <a:prstGeom prst="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6680" tIns="19050" rIns="106680" bIns="19050" numCol="1" spcCol="1270" anchor="ctr" anchorCtr="0">
          <a:noAutofit/>
        </a:bodyPr>
        <a:lstStyle/>
        <a:p>
          <a:pPr marL="0" lvl="0" indent="0" algn="ctr" defTabSz="666750">
            <a:lnSpc>
              <a:spcPct val="90000"/>
            </a:lnSpc>
            <a:spcBef>
              <a:spcPct val="0"/>
            </a:spcBef>
            <a:spcAft>
              <a:spcPct val="35000"/>
            </a:spcAft>
            <a:buNone/>
          </a:pPr>
          <a:r>
            <a:rPr lang="en-US" sz="1500" kern="1200"/>
            <a:t>Educational programs (e.g., storytime, workshops).</a:t>
          </a:r>
        </a:p>
      </dsp:txBody>
      <dsp:txXfrm>
        <a:off x="6377940" y="3700901"/>
        <a:ext cx="2125980" cy="832827"/>
      </dsp:txXfrm>
    </dsp:sp>
    <dsp:sp modelId="{0C283EF0-0CE9-4A1C-88C7-D94C9C9F8BB4}">
      <dsp:nvSpPr>
        <dsp:cNvPr id="0" name=""/>
        <dsp:cNvSpPr/>
      </dsp:nvSpPr>
      <dsp:spPr>
        <a:xfrm rot="10800000">
          <a:off x="0" y="2061"/>
          <a:ext cx="8503920" cy="2784539"/>
        </a:xfrm>
        <a:prstGeom prst="upArrowCallou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b="1" kern="1200"/>
            <a:t>Demographics</a:t>
          </a:r>
          <a:r>
            <a:rPr lang="en-US" sz="3400" kern="1200"/>
            <a:t>: Age groups (children, teens, seniors), local clubs, or organizations.</a:t>
          </a:r>
        </a:p>
      </dsp:txBody>
      <dsp:txXfrm rot="10800000">
        <a:off x="0" y="2061"/>
        <a:ext cx="8503920" cy="180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9E6BA-DC6C-4EE6-BD3E-31FFE64F8806}">
      <dsp:nvSpPr>
        <dsp:cNvPr id="0" name=""/>
        <dsp:cNvSpPr/>
      </dsp:nvSpPr>
      <dsp:spPr>
        <a:xfrm>
          <a:off x="0" y="1897"/>
          <a:ext cx="850392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24C35-41AE-484F-BD86-0B584497303C}">
      <dsp:nvSpPr>
        <dsp:cNvPr id="0" name=""/>
        <dsp:cNvSpPr/>
      </dsp:nvSpPr>
      <dsp:spPr>
        <a:xfrm>
          <a:off x="290922" y="218286"/>
          <a:ext cx="528950" cy="5289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2D9A6EB-C20B-46FF-B6C8-27BC7C9C20DC}">
      <dsp:nvSpPr>
        <dsp:cNvPr id="0" name=""/>
        <dsp:cNvSpPr/>
      </dsp:nvSpPr>
      <dsp:spPr>
        <a:xfrm>
          <a:off x="1110795" y="1897"/>
          <a:ext cx="739312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b="1" kern="1200"/>
            <a:t>Brainstorm Assets</a:t>
          </a:r>
          <a:r>
            <a:rPr lang="en-US" sz="2200" kern="1200"/>
            <a:t>: Identify library resources and nearby community assets.</a:t>
          </a:r>
        </a:p>
      </dsp:txBody>
      <dsp:txXfrm>
        <a:off x="1110795" y="1897"/>
        <a:ext cx="7393124" cy="961727"/>
      </dsp:txXfrm>
    </dsp:sp>
    <dsp:sp modelId="{5AF4CB6E-6EE6-425A-AC9D-A7B95028A6AF}">
      <dsp:nvSpPr>
        <dsp:cNvPr id="0" name=""/>
        <dsp:cNvSpPr/>
      </dsp:nvSpPr>
      <dsp:spPr>
        <a:xfrm>
          <a:off x="0" y="1204056"/>
          <a:ext cx="850392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50E161-8BB7-4B70-8346-EC983E3BE2B6}">
      <dsp:nvSpPr>
        <dsp:cNvPr id="0" name=""/>
        <dsp:cNvSpPr/>
      </dsp:nvSpPr>
      <dsp:spPr>
        <a:xfrm>
          <a:off x="290922" y="1420445"/>
          <a:ext cx="528950" cy="5289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F4C2488-DBA6-4FAE-82E2-76BCE159F768}">
      <dsp:nvSpPr>
        <dsp:cNvPr id="0" name=""/>
        <dsp:cNvSpPr/>
      </dsp:nvSpPr>
      <dsp:spPr>
        <a:xfrm>
          <a:off x="1110795" y="1204056"/>
          <a:ext cx="739312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b="1" kern="1200"/>
            <a:t>Create Contact Lists</a:t>
          </a:r>
          <a:r>
            <a:rPr lang="en-US" sz="2200" kern="1200"/>
            <a:t>: Use the COOP template’s Emergency Contacts and External Support Team tables.</a:t>
          </a:r>
        </a:p>
      </dsp:txBody>
      <dsp:txXfrm>
        <a:off x="1110795" y="1204056"/>
        <a:ext cx="7393124" cy="961727"/>
      </dsp:txXfrm>
    </dsp:sp>
    <dsp:sp modelId="{E37BC046-08B2-4092-BB72-775D72124213}">
      <dsp:nvSpPr>
        <dsp:cNvPr id="0" name=""/>
        <dsp:cNvSpPr/>
      </dsp:nvSpPr>
      <dsp:spPr>
        <a:xfrm>
          <a:off x="0" y="2406215"/>
          <a:ext cx="850392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4F3B86D-E879-4982-A8F0-C3529EC57691}">
      <dsp:nvSpPr>
        <dsp:cNvPr id="0" name=""/>
        <dsp:cNvSpPr/>
      </dsp:nvSpPr>
      <dsp:spPr>
        <a:xfrm>
          <a:off x="290922" y="2622604"/>
          <a:ext cx="528950" cy="5289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F2365E9A-649D-4C9E-A7EB-A839AD28AEC1}">
      <dsp:nvSpPr>
        <dsp:cNvPr id="0" name=""/>
        <dsp:cNvSpPr/>
      </dsp:nvSpPr>
      <dsp:spPr>
        <a:xfrm>
          <a:off x="1110795" y="2406215"/>
          <a:ext cx="739312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b="1" kern="1200"/>
            <a:t>Develop an Outline</a:t>
          </a:r>
          <a:r>
            <a:rPr lang="en-US" sz="2200" kern="1200"/>
            <a:t>: Draft a plan for how the library can support preparedness, response, and recovery.</a:t>
          </a:r>
        </a:p>
      </dsp:txBody>
      <dsp:txXfrm>
        <a:off x="1110795" y="2406215"/>
        <a:ext cx="7393124" cy="961727"/>
      </dsp:txXfrm>
    </dsp:sp>
    <dsp:sp modelId="{8FFCD1F3-7F3B-4344-ADF0-65A408689CCA}">
      <dsp:nvSpPr>
        <dsp:cNvPr id="0" name=""/>
        <dsp:cNvSpPr/>
      </dsp:nvSpPr>
      <dsp:spPr>
        <a:xfrm>
          <a:off x="0" y="3608375"/>
          <a:ext cx="8503920" cy="96172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8CE52-5664-410A-8EC8-C13A9A890A06}">
      <dsp:nvSpPr>
        <dsp:cNvPr id="0" name=""/>
        <dsp:cNvSpPr/>
      </dsp:nvSpPr>
      <dsp:spPr>
        <a:xfrm>
          <a:off x="290922" y="3824763"/>
          <a:ext cx="528950" cy="5289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9D9B3C8D-FE78-4ACA-9ED0-1269C79EBAF4}">
      <dsp:nvSpPr>
        <dsp:cNvPr id="0" name=""/>
        <dsp:cNvSpPr/>
      </dsp:nvSpPr>
      <dsp:spPr>
        <a:xfrm>
          <a:off x="1110795" y="3608375"/>
          <a:ext cx="7393124" cy="961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783" tIns="101783" rIns="101783" bIns="101783" numCol="1" spcCol="1270" anchor="ctr" anchorCtr="0">
          <a:noAutofit/>
        </a:bodyPr>
        <a:lstStyle/>
        <a:p>
          <a:pPr marL="0" lvl="0" indent="0" algn="l" defTabSz="977900">
            <a:lnSpc>
              <a:spcPct val="100000"/>
            </a:lnSpc>
            <a:spcBef>
              <a:spcPct val="0"/>
            </a:spcBef>
            <a:spcAft>
              <a:spcPct val="35000"/>
            </a:spcAft>
            <a:buNone/>
          </a:pPr>
          <a:r>
            <a:rPr lang="en-US" sz="2200" b="1" kern="1200"/>
            <a:t>Engage Stakeholders</a:t>
          </a:r>
          <a:r>
            <a:rPr lang="en-US" sz="2200" kern="1200"/>
            <a:t>: Host a meeting with community leaders to gather input and refine the plan.</a:t>
          </a:r>
        </a:p>
      </dsp:txBody>
      <dsp:txXfrm>
        <a:off x="1110795" y="3608375"/>
        <a:ext cx="7393124" cy="961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2CBF4-58DA-441E-91A8-B59B524EC25A}">
      <dsp:nvSpPr>
        <dsp:cNvPr id="0" name=""/>
        <dsp:cNvSpPr/>
      </dsp:nvSpPr>
      <dsp:spPr>
        <a:xfrm>
          <a:off x="1700847" y="1428"/>
          <a:ext cx="6803390" cy="1464468"/>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2005" tIns="371975" rIns="132005" bIns="371975" numCol="1" spcCol="1270" anchor="ctr" anchorCtr="0">
          <a:noAutofit/>
        </a:bodyPr>
        <a:lstStyle/>
        <a:p>
          <a:pPr marL="0" lvl="0" indent="0" algn="l" defTabSz="800100">
            <a:lnSpc>
              <a:spcPct val="90000"/>
            </a:lnSpc>
            <a:spcBef>
              <a:spcPct val="0"/>
            </a:spcBef>
            <a:spcAft>
              <a:spcPct val="35000"/>
            </a:spcAft>
            <a:buNone/>
          </a:pPr>
          <a:r>
            <a:rPr lang="en-US" sz="1800" kern="1200"/>
            <a:t>Refine the Plan: Tailor it to your community’s specific needs and risks.</a:t>
          </a:r>
        </a:p>
      </dsp:txBody>
      <dsp:txXfrm>
        <a:off x="1700847" y="1428"/>
        <a:ext cx="6803390" cy="1464468"/>
      </dsp:txXfrm>
    </dsp:sp>
    <dsp:sp modelId="{1E368555-7814-4E0B-A77B-C894EB86B029}">
      <dsp:nvSpPr>
        <dsp:cNvPr id="0" name=""/>
        <dsp:cNvSpPr/>
      </dsp:nvSpPr>
      <dsp:spPr>
        <a:xfrm>
          <a:off x="0" y="1428"/>
          <a:ext cx="1700847" cy="1464468"/>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003" tIns="144657" rIns="90003" bIns="144657" numCol="1" spcCol="1270" anchor="ctr" anchorCtr="0">
          <a:noAutofit/>
        </a:bodyPr>
        <a:lstStyle/>
        <a:p>
          <a:pPr marL="0" lvl="0" indent="0" algn="ctr" defTabSz="1022350">
            <a:lnSpc>
              <a:spcPct val="90000"/>
            </a:lnSpc>
            <a:spcBef>
              <a:spcPct val="0"/>
            </a:spcBef>
            <a:spcAft>
              <a:spcPct val="35000"/>
            </a:spcAft>
            <a:buNone/>
          </a:pPr>
          <a:r>
            <a:rPr lang="en-US" sz="2300" kern="1200"/>
            <a:t>Refine</a:t>
          </a:r>
        </a:p>
      </dsp:txBody>
      <dsp:txXfrm>
        <a:off x="0" y="1428"/>
        <a:ext cx="1700847" cy="1464468"/>
      </dsp:txXfrm>
    </dsp:sp>
    <dsp:sp modelId="{7B2581B6-7377-4D4B-B7CF-D2D78CE1FB6B}">
      <dsp:nvSpPr>
        <dsp:cNvPr id="0" name=""/>
        <dsp:cNvSpPr/>
      </dsp:nvSpPr>
      <dsp:spPr>
        <a:xfrm>
          <a:off x="1700847" y="1553765"/>
          <a:ext cx="6803390" cy="1464468"/>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2005" tIns="371975" rIns="132005" bIns="371975" numCol="1" spcCol="1270" anchor="ctr" anchorCtr="0">
          <a:noAutofit/>
        </a:bodyPr>
        <a:lstStyle/>
        <a:p>
          <a:pPr marL="0" lvl="0" indent="0" algn="l" defTabSz="800100">
            <a:lnSpc>
              <a:spcPct val="90000"/>
            </a:lnSpc>
            <a:spcBef>
              <a:spcPct val="0"/>
            </a:spcBef>
            <a:spcAft>
              <a:spcPct val="35000"/>
            </a:spcAft>
            <a:buNone/>
          </a:pPr>
          <a:r>
            <a:rPr lang="en-US" sz="1800" kern="1200" dirty="0"/>
            <a:t>Test Annually: Conduct drills (per COOP Tests, Training, and Exercises section) and make it a community event.</a:t>
          </a:r>
        </a:p>
      </dsp:txBody>
      <dsp:txXfrm>
        <a:off x="1700847" y="1553765"/>
        <a:ext cx="6803390" cy="1464468"/>
      </dsp:txXfrm>
    </dsp:sp>
    <dsp:sp modelId="{A40C13AD-BFFC-4253-B0DF-D1B6513FBD8C}">
      <dsp:nvSpPr>
        <dsp:cNvPr id="0" name=""/>
        <dsp:cNvSpPr/>
      </dsp:nvSpPr>
      <dsp:spPr>
        <a:xfrm>
          <a:off x="0" y="1553765"/>
          <a:ext cx="1700847" cy="1464468"/>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003" tIns="144657" rIns="90003" bIns="144657" numCol="1" spcCol="1270" anchor="ctr" anchorCtr="0">
          <a:noAutofit/>
        </a:bodyPr>
        <a:lstStyle/>
        <a:p>
          <a:pPr marL="0" lvl="0" indent="0" algn="ctr" defTabSz="1022350">
            <a:lnSpc>
              <a:spcPct val="90000"/>
            </a:lnSpc>
            <a:spcBef>
              <a:spcPct val="0"/>
            </a:spcBef>
            <a:spcAft>
              <a:spcPct val="35000"/>
            </a:spcAft>
            <a:buNone/>
          </a:pPr>
          <a:r>
            <a:rPr lang="en-US" sz="2300" kern="1200"/>
            <a:t>Test</a:t>
          </a:r>
        </a:p>
      </dsp:txBody>
      <dsp:txXfrm>
        <a:off x="0" y="1553765"/>
        <a:ext cx="1700847" cy="1464468"/>
      </dsp:txXfrm>
    </dsp:sp>
    <dsp:sp modelId="{56DB5E64-A0E1-4FA1-9FDA-4AA4EFAA9324}">
      <dsp:nvSpPr>
        <dsp:cNvPr id="0" name=""/>
        <dsp:cNvSpPr/>
      </dsp:nvSpPr>
      <dsp:spPr>
        <a:xfrm>
          <a:off x="1700847" y="3106102"/>
          <a:ext cx="6803390" cy="1464468"/>
        </a:xfrm>
        <a:prstGeom prst="rect">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32005" tIns="371975" rIns="132005" bIns="371975" numCol="1" spcCol="1270" anchor="ctr" anchorCtr="0">
          <a:noAutofit/>
        </a:bodyPr>
        <a:lstStyle/>
        <a:p>
          <a:pPr marL="0" lvl="0" indent="0" algn="l" defTabSz="800100">
            <a:lnSpc>
              <a:spcPct val="90000"/>
            </a:lnSpc>
            <a:spcBef>
              <a:spcPct val="0"/>
            </a:spcBef>
            <a:spcAft>
              <a:spcPct val="35000"/>
            </a:spcAft>
            <a:buNone/>
          </a:pPr>
          <a:r>
            <a:rPr lang="en-US" sz="1800" kern="1200"/>
            <a:t>Share Resources: Distribute preparedness materials (e.g., FEMA handouts, local emergency management guides) in the library.</a:t>
          </a:r>
        </a:p>
      </dsp:txBody>
      <dsp:txXfrm>
        <a:off x="1700847" y="3106102"/>
        <a:ext cx="6803390" cy="1464468"/>
      </dsp:txXfrm>
    </dsp:sp>
    <dsp:sp modelId="{006BC0F3-AAA7-4115-9BA7-E05FA33AACD9}">
      <dsp:nvSpPr>
        <dsp:cNvPr id="0" name=""/>
        <dsp:cNvSpPr/>
      </dsp:nvSpPr>
      <dsp:spPr>
        <a:xfrm>
          <a:off x="0" y="3106102"/>
          <a:ext cx="1700847" cy="1464468"/>
        </a:xfrm>
        <a:prstGeom prst="rect">
          <a:avLst/>
        </a:prstGeom>
        <a:solidFill>
          <a:schemeClr val="l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0003" tIns="144657" rIns="90003" bIns="144657" numCol="1" spcCol="1270" anchor="ctr" anchorCtr="0">
          <a:noAutofit/>
        </a:bodyPr>
        <a:lstStyle/>
        <a:p>
          <a:pPr marL="0" lvl="0" indent="0" algn="ctr" defTabSz="1022350">
            <a:lnSpc>
              <a:spcPct val="90000"/>
            </a:lnSpc>
            <a:spcBef>
              <a:spcPct val="0"/>
            </a:spcBef>
            <a:spcAft>
              <a:spcPct val="35000"/>
            </a:spcAft>
            <a:buNone/>
          </a:pPr>
          <a:r>
            <a:rPr lang="en-US" sz="2300" kern="1200"/>
            <a:t>Share</a:t>
          </a:r>
        </a:p>
      </dsp:txBody>
      <dsp:txXfrm>
        <a:off x="0" y="3106102"/>
        <a:ext cx="1700847" cy="14644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13F26C-DB05-4733-9E72-14879BFBBC8D}">
      <dsp:nvSpPr>
        <dsp:cNvPr id="0" name=""/>
        <dsp:cNvSpPr/>
      </dsp:nvSpPr>
      <dsp:spPr>
        <a:xfrm>
          <a:off x="0" y="558"/>
          <a:ext cx="850392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BE34AD2E-3599-465C-82C4-431F8523FA9C}">
      <dsp:nvSpPr>
        <dsp:cNvPr id="0" name=""/>
        <dsp:cNvSpPr/>
      </dsp:nvSpPr>
      <dsp:spPr>
        <a:xfrm>
          <a:off x="0" y="558"/>
          <a:ext cx="850392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Reimagine Libraries</a:t>
          </a:r>
          <a:r>
            <a:rPr lang="en-US" sz="1900" kern="1200" dirty="0"/>
            <a:t>: Explore Mega Subramaniam’s framework for community-focused disaster planning (https://reimaginelibraries.ischool.umd.edu/).</a:t>
          </a:r>
        </a:p>
      </dsp:txBody>
      <dsp:txXfrm>
        <a:off x="0" y="558"/>
        <a:ext cx="8503920" cy="914176"/>
      </dsp:txXfrm>
    </dsp:sp>
    <dsp:sp modelId="{B76D347E-564C-415D-ADD3-73CEDBC47C98}">
      <dsp:nvSpPr>
        <dsp:cNvPr id="0" name=""/>
        <dsp:cNvSpPr/>
      </dsp:nvSpPr>
      <dsp:spPr>
        <a:xfrm>
          <a:off x="0" y="914734"/>
          <a:ext cx="850392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3E3FE6C8-4AEB-4FA5-8688-2E32DD4FFDFD}">
      <dsp:nvSpPr>
        <dsp:cNvPr id="0" name=""/>
        <dsp:cNvSpPr/>
      </dsp:nvSpPr>
      <dsp:spPr>
        <a:xfrm>
          <a:off x="0" y="914734"/>
          <a:ext cx="850392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Font typeface="Arial" panose="020B0604020202020204" pitchFamily="34" charset="0"/>
            <a:buNone/>
          </a:pPr>
          <a:r>
            <a:rPr lang="en-US" sz="1900" b="1" u="none" kern="1200" dirty="0"/>
            <a:t>The Disaster Planning Handbook for Libraries: </a:t>
          </a:r>
          <a:r>
            <a:rPr lang="en-US" sz="1900" u="none" kern="1200" dirty="0"/>
            <a:t>by Mary Grace Flaherty with Katherine R. Greene and Michelle Runyon</a:t>
          </a:r>
          <a:endParaRPr lang="en-US" sz="1900" kern="1200" dirty="0"/>
        </a:p>
      </dsp:txBody>
      <dsp:txXfrm>
        <a:off x="0" y="914734"/>
        <a:ext cx="8503920" cy="914176"/>
      </dsp:txXfrm>
    </dsp:sp>
    <dsp:sp modelId="{BB175EF2-866E-433B-A296-92DE6A7E1F04}">
      <dsp:nvSpPr>
        <dsp:cNvPr id="0" name=""/>
        <dsp:cNvSpPr/>
      </dsp:nvSpPr>
      <dsp:spPr>
        <a:xfrm>
          <a:off x="0" y="1828911"/>
          <a:ext cx="850392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128A19B4-CD8D-4F39-99EE-136AAB75486A}">
      <dsp:nvSpPr>
        <dsp:cNvPr id="0" name=""/>
        <dsp:cNvSpPr/>
      </dsp:nvSpPr>
      <dsp:spPr>
        <a:xfrm>
          <a:off x="0" y="1828911"/>
          <a:ext cx="850392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dirty="0"/>
            <a:t>Local Emergency Management</a:t>
          </a:r>
          <a:r>
            <a:rPr lang="en-US" sz="1900" kern="1200" dirty="0"/>
            <a:t>: Collaborate for risk assessments and best practices.</a:t>
          </a:r>
        </a:p>
      </dsp:txBody>
      <dsp:txXfrm>
        <a:off x="0" y="1828911"/>
        <a:ext cx="8503920" cy="914176"/>
      </dsp:txXfrm>
    </dsp:sp>
    <dsp:sp modelId="{81C0BAA3-343A-448D-A19E-8A63E8310F55}">
      <dsp:nvSpPr>
        <dsp:cNvPr id="0" name=""/>
        <dsp:cNvSpPr/>
      </dsp:nvSpPr>
      <dsp:spPr>
        <a:xfrm>
          <a:off x="0" y="2743088"/>
          <a:ext cx="850392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50A639D4-8140-48ED-98FA-952D23AF2E06}">
      <dsp:nvSpPr>
        <dsp:cNvPr id="0" name=""/>
        <dsp:cNvSpPr/>
      </dsp:nvSpPr>
      <dsp:spPr>
        <a:xfrm>
          <a:off x="0" y="2743088"/>
          <a:ext cx="850392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FEMA’s Ready.gov</a:t>
          </a:r>
          <a:r>
            <a:rPr lang="en-US" sz="1900" kern="1200"/>
            <a:t>: Downloadable preparedness materials for community distribution.</a:t>
          </a:r>
        </a:p>
      </dsp:txBody>
      <dsp:txXfrm>
        <a:off x="0" y="2743088"/>
        <a:ext cx="8503920" cy="914176"/>
      </dsp:txXfrm>
    </dsp:sp>
    <dsp:sp modelId="{12C1DE93-83EB-4AD6-BF9B-7159FE502513}">
      <dsp:nvSpPr>
        <dsp:cNvPr id="0" name=""/>
        <dsp:cNvSpPr/>
      </dsp:nvSpPr>
      <dsp:spPr>
        <a:xfrm>
          <a:off x="0" y="3657265"/>
          <a:ext cx="8503920" cy="0"/>
        </a:xfrm>
        <a:prstGeom prst="line">
          <a:avLst/>
        </a:prstGeom>
        <a:solidFill>
          <a:schemeClr val="accent1">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700412B0-FA07-4AE7-8895-0AB30032D03B}">
      <dsp:nvSpPr>
        <dsp:cNvPr id="0" name=""/>
        <dsp:cNvSpPr/>
      </dsp:nvSpPr>
      <dsp:spPr>
        <a:xfrm>
          <a:off x="0" y="3657265"/>
          <a:ext cx="8503920" cy="9141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b="1" kern="1200"/>
            <a:t>Other Libraries</a:t>
          </a:r>
          <a:r>
            <a:rPr lang="en-US" sz="1900" kern="1200"/>
            <a:t>: Share resources and strategies with nearby libraries for mutual support.</a:t>
          </a:r>
        </a:p>
      </dsp:txBody>
      <dsp:txXfrm>
        <a:off x="0" y="3657265"/>
        <a:ext cx="8503920" cy="9141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D0D829-93E8-4BF0-9F94-DF9FA5B9459C}" type="datetimeFigureOut">
              <a:rPr lang="en-US" smtClean="0"/>
              <a:t>10/3/2025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6938E4-4B96-485A-AFCE-26EA6D0A5C3B}" type="slidenum">
              <a:rPr lang="en-US" smtClean="0"/>
              <a:t>‹#›</a:t>
            </a:fld>
            <a:endParaRPr lang="en-US"/>
          </a:p>
        </p:txBody>
      </p:sp>
    </p:spTree>
    <p:extLst>
      <p:ext uri="{BB962C8B-B14F-4D97-AF65-F5344CB8AC3E}">
        <p14:creationId xmlns:p14="http://schemas.microsoft.com/office/powerpoint/2010/main" val="3834435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a:t>
            </a:fld>
            <a:endParaRPr lang="en-US"/>
          </a:p>
        </p:txBody>
      </p:sp>
    </p:spTree>
    <p:extLst>
      <p:ext uri="{BB962C8B-B14F-4D97-AF65-F5344CB8AC3E}">
        <p14:creationId xmlns:p14="http://schemas.microsoft.com/office/powerpoint/2010/main" val="105475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Libraries’ unique position as a nonpartisan, accessible space. That has the potential to fill roles within your community that may otherwise not be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the MOU/MOA template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b="1" dirty="0"/>
              <a:t>Key Points</a:t>
            </a:r>
            <a:r>
              <a:rPr lang="en-US" dirty="0"/>
              <a:t>:</a:t>
            </a:r>
          </a:p>
          <a:p>
            <a:pPr marL="171450" lvl="0" indent="-171450" rtl="0">
              <a:buFont typeface="Arial" panose="020B0604020202020204" pitchFamily="34" charset="0"/>
              <a:buChar char="•"/>
            </a:pPr>
            <a:r>
              <a:rPr lang="en-US" dirty="0"/>
              <a:t>Libraries’ accessibility reaches underserved groups, critical during disasters when gaps in service can widen.</a:t>
            </a:r>
          </a:p>
          <a:p>
            <a:pPr marL="171450" lvl="0" indent="-171450" rtl="0">
              <a:buFont typeface="Arial" panose="020B0604020202020204" pitchFamily="34" charset="0"/>
              <a:buChar char="•"/>
            </a:pPr>
            <a:r>
              <a:rPr lang="en-US" dirty="0"/>
              <a:t>Infrastructure (computers, Wi-Fi, meeting rooms) supports practical needs like communication and coordination.</a:t>
            </a:r>
          </a:p>
          <a:p>
            <a:pPr marL="171450" lvl="0" indent="-171450" rtl="0">
              <a:buFont typeface="Arial" panose="020B0604020202020204" pitchFamily="34" charset="0"/>
              <a:buChar char="•"/>
            </a:pPr>
            <a:r>
              <a:rPr lang="en-US" dirty="0"/>
              <a:t>Trusted status makes libraries natural hubs for recovery efforts (e.g., distributing aid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real-world case (e.g., Houston Public Library post-Hurricane Harvey provided Wi-Fi and FEMA application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your library’s attributes (e.g., safe space, central location) possibly enhance its capability or role during community stress or disaster?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“To maximize this role, we need to understand who relies on our libraries and how they use them.”</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10</a:t>
            </a:fld>
            <a:endParaRPr lang="en-US"/>
          </a:p>
        </p:txBody>
      </p:sp>
    </p:spTree>
    <p:extLst>
      <p:ext uri="{BB962C8B-B14F-4D97-AF65-F5344CB8AC3E}">
        <p14:creationId xmlns:p14="http://schemas.microsoft.com/office/powerpoint/2010/main" val="1885481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Who Are Your Users?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rtl="0"/>
            <a:r>
              <a:rPr lang="en-US" b="1" dirty="0"/>
              <a:t>Key Points</a:t>
            </a:r>
            <a:r>
              <a:rPr lang="en-US" dirty="0"/>
              <a:t>:</a:t>
            </a:r>
          </a:p>
          <a:p>
            <a:pPr marL="171450" indent="-171450" rtl="0">
              <a:buFont typeface="Arial" panose="020B0604020202020204" pitchFamily="34" charset="0"/>
              <a:buChar char="•"/>
            </a:pPr>
            <a:r>
              <a:rPr lang="en-US" dirty="0"/>
              <a:t>Map patron demographics (e.g., seniors, youth, local clubs) to tailor disaster services (e.g., childcare for working parents).</a:t>
            </a:r>
          </a:p>
          <a:p>
            <a:pPr marL="171450" indent="-171450" rtl="0">
              <a:buFont typeface="Arial" panose="020B0604020202020204" pitchFamily="34" charset="0"/>
              <a:buChar char="•"/>
            </a:pPr>
            <a:r>
              <a:rPr lang="en-US" dirty="0"/>
              <a:t>Highlight usage patterns: meeting spaces for community groups, computers for jobless individuals, or safe spaces for teens.</a:t>
            </a:r>
          </a:p>
          <a:p>
            <a:pPr marL="171450" indent="-171450" rtl="0">
              <a:buFont typeface="Arial" panose="020B0604020202020204" pitchFamily="34" charset="0"/>
              <a:buChar char="•"/>
            </a:pPr>
            <a:r>
              <a:rPr lang="en-US" dirty="0"/>
              <a:t>Reference the EPRP’s emphasis on staff awareness to ensure services match community needs.</a:t>
            </a:r>
          </a:p>
          <a:p>
            <a:pPr marL="171450" indent="-171450" rtl="0">
              <a:buFont typeface="Arial" panose="020B0604020202020204" pitchFamily="34" charset="0"/>
              <a:buChar char="•"/>
            </a:pPr>
            <a:endParaRPr lang="en-US" dirty="0"/>
          </a:p>
          <a:p>
            <a:pPr marL="0" indent="0" rtl="0">
              <a:buFont typeface="Arial" panose="020B0604020202020204" pitchFamily="34" charset="0"/>
              <a:buNone/>
            </a:pPr>
            <a:r>
              <a:rPr lang="en-US" sz="1200" kern="1200" dirty="0">
                <a:solidFill>
                  <a:schemeClr val="tx1"/>
                </a:solidFill>
                <a:effectLst/>
                <a:latin typeface="+mn-lt"/>
                <a:ea typeface="+mn-ea"/>
                <a:cs typeface="+mn-cs"/>
              </a:rPr>
              <a:t>Jessi: Libraries should be doing this already to provide services and programming to their communities. Simply apply that information to EM functions.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are your key patrons, and how might their needs change in a crisis? Map out your patron base and their needs during a crisis to tailor services effectively.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Maybe create a local patron profile checklist (e.g., age groups, needs, usage) to guide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“Now that we know our users, let’s identify the assets we can leverage.”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11</a:t>
            </a:fld>
            <a:endParaRPr lang="en-US"/>
          </a:p>
        </p:txBody>
      </p:sp>
    </p:spTree>
    <p:extLst>
      <p:ext uri="{BB962C8B-B14F-4D97-AF65-F5344CB8AC3E}">
        <p14:creationId xmlns:p14="http://schemas.microsoft.com/office/powerpoint/2010/main" val="3161491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list of your library’s assets (e.g., space, tech, staff expertise) that could be mobilized during a disaster.</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Physical spaces (e.g., meeting rooms) can serve as volunteer centers or shelters.</a:t>
            </a:r>
          </a:p>
          <a:p>
            <a:pPr marL="171450" indent="-171450" rtl="0">
              <a:buFont typeface="Arial" panose="020B0604020202020204" pitchFamily="34" charset="0"/>
              <a:buChar char="•"/>
            </a:pPr>
            <a:r>
              <a:rPr lang="en-US" dirty="0"/>
              <a:t>Technology (computers, Wi-Fi) supports critical tasks like filing insurance claims.</a:t>
            </a:r>
          </a:p>
          <a:p>
            <a:pPr marL="171450" indent="-171450" rtl="0">
              <a:buFont typeface="Arial" panose="020B0604020202020204" pitchFamily="34" charset="0"/>
              <a:buChar char="•"/>
            </a:pPr>
            <a:r>
              <a:rPr lang="en-US" dirty="0"/>
              <a:t>Programs like Storytime can expand to provide childcare, freeing parents for recovery tasks.</a:t>
            </a:r>
          </a:p>
          <a:p>
            <a:pPr marL="171450" indent="-171450" rtl="0">
              <a:buFont typeface="Arial" panose="020B0604020202020204" pitchFamily="34" charset="0"/>
              <a:buChar char="•"/>
            </a:pPr>
            <a:r>
              <a:rPr lang="en-US" dirty="0"/>
              <a:t>Central locations make libraries accessible hubs for aid distribution.</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library that utilized its children’s section as a daycare after the disaster.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“These assets are powerful, but partnerships amplify their impact.”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12</a:t>
            </a:fld>
            <a:endParaRPr lang="en-US"/>
          </a:p>
        </p:txBody>
      </p:sp>
    </p:spTree>
    <p:extLst>
      <p:ext uri="{BB962C8B-B14F-4D97-AF65-F5344CB8AC3E}">
        <p14:creationId xmlns:p14="http://schemas.microsoft.com/office/powerpoint/2010/main" val="2140701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Develop a contact list of partners (aligned with the COOP template’s External Support Team table) to foster collaboration. It is important to collaborate, aligning this with the MOU/MOA’s roles and responsibilities.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b="1" dirty="0"/>
              <a:t>Key Points</a:t>
            </a:r>
            <a:r>
              <a:rPr lang="en-US" dirty="0"/>
              <a:t>:</a:t>
            </a:r>
          </a:p>
          <a:p>
            <a:pPr marL="171450" indent="-171450" rtl="0">
              <a:buFont typeface="Arial" panose="020B0604020202020204" pitchFamily="34" charset="0"/>
              <a:buChar char="•"/>
            </a:pPr>
            <a:r>
              <a:rPr lang="en-US" dirty="0"/>
              <a:t>Traditional partners (fire, police, schools) provide expertise and resources.</a:t>
            </a:r>
          </a:p>
          <a:p>
            <a:pPr marL="171450" indent="-171450" rtl="0">
              <a:buFont typeface="Arial" panose="020B0604020202020204" pitchFamily="34" charset="0"/>
              <a:buChar char="•"/>
            </a:pPr>
            <a:r>
              <a:rPr lang="en-US" dirty="0"/>
              <a:t>Non-traditional partners (restaurants, scout troops) offer unique support (e.g., food donations, volunteer labor).</a:t>
            </a:r>
          </a:p>
          <a:p>
            <a:pPr marL="171450" indent="-171450" rtl="0">
              <a:buFont typeface="Arial" panose="020B0604020202020204" pitchFamily="34" charset="0"/>
              <a:buChar char="•"/>
            </a:pPr>
            <a:r>
              <a:rPr lang="en-US" dirty="0"/>
              <a:t>Reference the COOP’s External Support Team table for creating a contact list.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success stories have been a library partnering with a local café to provide meals during a power outage.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“Who’s one non-traditional partner in your community you could approach? Feel free to write it down.” Use the COOP’s contact table template to begin building a partner list after the conference.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“Let’s see how daily operations can become disaster assets.”</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13</a:t>
            </a:fld>
            <a:endParaRPr lang="en-US"/>
          </a:p>
        </p:txBody>
      </p:sp>
    </p:spTree>
    <p:extLst>
      <p:ext uri="{BB962C8B-B14F-4D97-AF65-F5344CB8AC3E}">
        <p14:creationId xmlns:p14="http://schemas.microsoft.com/office/powerpoint/2010/main" val="1709736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Expand children’s Storytime to include extended hours, collaborating with childcare providers to support displaced families. Connect routine functions to disaster response, aligning with the COOP’s essential functions and EPRP’s recovery focus.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b="1" dirty="0"/>
              <a:t>Key Points</a:t>
            </a:r>
            <a:r>
              <a:rPr lang="en-US" dirty="0"/>
              <a:t>:</a:t>
            </a:r>
          </a:p>
          <a:p>
            <a:pPr marL="171450" indent="-171450" rtl="0">
              <a:buFont typeface="Arial" panose="020B0604020202020204" pitchFamily="34" charset="0"/>
              <a:buChar char="•"/>
            </a:pPr>
            <a:r>
              <a:rPr lang="en-US" dirty="0"/>
              <a:t>Storytime can expand to support displaced children, as shown in the original presentation.</a:t>
            </a:r>
          </a:p>
          <a:p>
            <a:pPr marL="171450" indent="-171450" rtl="0">
              <a:buFont typeface="Arial" panose="020B0604020202020204" pitchFamily="34" charset="0"/>
              <a:buChar char="•"/>
            </a:pPr>
            <a:r>
              <a:rPr lang="en-US" dirty="0"/>
              <a:t>Computer access aids in accessing relief resources (e.g., FEMA forms).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strike="noStrike" kern="1200" dirty="0">
                <a:solidFill>
                  <a:schemeClr val="tx1"/>
                </a:solidFill>
                <a:effectLst/>
                <a:latin typeface="+mn-lt"/>
                <a:ea typeface="+mn-ea"/>
                <a:cs typeface="+mn-cs"/>
              </a:rPr>
              <a:t>Only those staff who have received “Just-In-Time” training from EM or FEMA can help patrons fill out FEMA forms. Similar process and rules as with tax forms.</a:t>
            </a:r>
          </a:p>
          <a:p>
            <a:pPr marL="171450" indent="-171450" rtl="0">
              <a:buFont typeface="Arial" panose="020B0604020202020204" pitchFamily="34" charset="0"/>
              <a:buChar char="•"/>
            </a:pPr>
            <a:r>
              <a:rPr lang="en-US" dirty="0"/>
              <a:t>Librarians’ information navigation skills are critical for guiding patrons to aid.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another area, a library’s Wi-Fi supported job applications during a post-disaster economic recovery and was a resource center. “What’s one daily program in your library that could be adapted for disaster response? Share with the group.”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b="1" dirty="0"/>
              <a:t>Transition</a:t>
            </a:r>
            <a:r>
              <a:rPr lang="en-US" dirty="0"/>
              <a:t>: “But more on childcare.”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14</a:t>
            </a:fld>
            <a:endParaRPr lang="en-US"/>
          </a:p>
        </p:txBody>
      </p:sp>
    </p:spTree>
    <p:extLst>
      <p:ext uri="{BB962C8B-B14F-4D97-AF65-F5344CB8AC3E}">
        <p14:creationId xmlns:p14="http://schemas.microsoft.com/office/powerpoint/2010/main" val="3490564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 </a:t>
            </a:r>
          </a:p>
          <a:p>
            <a:endParaRPr lang="en-US" dirty="0"/>
          </a:p>
          <a:p>
            <a:r>
              <a:rPr lang="en-US" dirty="0"/>
              <a:t>Childcare</a:t>
            </a:r>
          </a:p>
          <a:p>
            <a:pPr marL="171450" indent="-171450">
              <a:buFont typeface="Arial" panose="020B0604020202020204" pitchFamily="34" charset="0"/>
              <a:buChar char="•"/>
            </a:pPr>
            <a:r>
              <a:rPr lang="en-US" dirty="0"/>
              <a:t>Libraries do not act in loco parentis.</a:t>
            </a:r>
          </a:p>
          <a:p>
            <a:pPr marL="171450" indent="-171450">
              <a:buFont typeface="Arial" panose="020B0604020202020204" pitchFamily="34" charset="0"/>
              <a:buChar char="•"/>
            </a:pPr>
            <a:r>
              <a:rPr lang="en-US" dirty="0"/>
              <a:t>The same unattended child policies apply. </a:t>
            </a:r>
          </a:p>
          <a:p>
            <a:pPr marL="171450" indent="-171450">
              <a:buFont typeface="Arial" panose="020B0604020202020204" pitchFamily="34" charset="0"/>
              <a:buChar char="•"/>
            </a:pPr>
            <a:r>
              <a:rPr lang="en-US" dirty="0"/>
              <a:t>The age at which children can be at the library unattended. Different for each library</a:t>
            </a:r>
          </a:p>
          <a:p>
            <a:pPr marL="171450" indent="-171450">
              <a:buFont typeface="Arial" panose="020B0604020202020204" pitchFamily="34" charset="0"/>
              <a:buChar char="•"/>
            </a:pPr>
            <a:r>
              <a:rPr lang="en-US" dirty="0"/>
              <a:t>Consider posting policies in an emergency for clarity.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“When disaster strikes, how do we activate these assets?”</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15</a:t>
            </a:fld>
            <a:endParaRPr lang="en-US"/>
          </a:p>
        </p:txBody>
      </p:sp>
    </p:spTree>
    <p:extLst>
      <p:ext uri="{BB962C8B-B14F-4D97-AF65-F5344CB8AC3E}">
        <p14:creationId xmlns:p14="http://schemas.microsoft.com/office/powerpoint/2010/main" val="37411433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Coordinate with partners to align library services with community needs. Outline immediate response steps, aligning with the EPRP’s emergency procedures and COOP’s continuity communications.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b="1" dirty="0"/>
              <a:t>Key Points</a:t>
            </a:r>
            <a:r>
              <a:rPr lang="en-US" dirty="0"/>
              <a:t>:</a:t>
            </a:r>
          </a:p>
          <a:p>
            <a:pPr marL="171450" indent="-171450" rtl="0">
              <a:buFont typeface="Arial" panose="020B0604020202020204" pitchFamily="34" charset="0"/>
              <a:buChar char="•"/>
            </a:pPr>
            <a:r>
              <a:rPr lang="en-US" dirty="0"/>
              <a:t>Prioritize safety using EPRP protocols (e.g., evacuation plans, utility checks).</a:t>
            </a:r>
          </a:p>
          <a:p>
            <a:pPr marL="171450" indent="-171450" rtl="0">
              <a:buFont typeface="Arial" panose="020B0604020202020204" pitchFamily="34" charset="0"/>
              <a:buChar char="•"/>
            </a:pPr>
            <a:r>
              <a:rPr lang="en-US" dirty="0"/>
              <a:t>Activate resources such as computers and meeting rooms to support the community.</a:t>
            </a:r>
          </a:p>
          <a:p>
            <a:pPr marL="171450" indent="-171450" rtl="0">
              <a:buFont typeface="Arial" panose="020B0604020202020204" pitchFamily="34" charset="0"/>
              <a:buChar char="•"/>
            </a:pPr>
            <a:r>
              <a:rPr lang="en-US" dirty="0"/>
              <a:t>Communicate via social media and partner networks (per EPRP’s Communications Equipment/Systems).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communication channel your library could use in a crisis?” Ensure a hard-copy contact list (per COOP) for offline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“Activation requires practical planning, let’s explore how.”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16</a:t>
            </a:fld>
            <a:endParaRPr lang="en-US"/>
          </a:p>
        </p:txBody>
      </p:sp>
    </p:spTree>
    <p:extLst>
      <p:ext uri="{BB962C8B-B14F-4D97-AF65-F5344CB8AC3E}">
        <p14:creationId xmlns:p14="http://schemas.microsoft.com/office/powerpoint/2010/main" val="982613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Engage partners to address logistical challenges (e.g., resource allocation, volunteer coordination). Adapt daily protocols for crises, aligning with the EPRP’s utilities and COOP’s staffing plans.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rtl="0"/>
            <a:r>
              <a:rPr lang="en-US" b="1" dirty="0"/>
              <a:t>Key Points</a:t>
            </a:r>
            <a:r>
              <a:rPr lang="en-US" dirty="0"/>
              <a:t>:</a:t>
            </a:r>
          </a:p>
          <a:p>
            <a:pPr marL="171450" indent="-171450" rtl="0">
              <a:buFont typeface="Arial" panose="020B0604020202020204" pitchFamily="34" charset="0"/>
              <a:buChar char="•"/>
            </a:pPr>
            <a:r>
              <a:rPr lang="en-US" dirty="0"/>
              <a:t>Adjust hours to meet recovery needs (e.g., extended evening access).</a:t>
            </a:r>
          </a:p>
          <a:p>
            <a:pPr marL="171450" indent="-171450" rtl="0">
              <a:buFont typeface="Arial" panose="020B0604020202020204" pitchFamily="34" charset="0"/>
              <a:buChar char="•"/>
            </a:pPr>
            <a:r>
              <a:rPr lang="en-US" dirty="0"/>
              <a:t>Train staff for emergency roles (per COOP’s Incident Management Team).</a:t>
            </a:r>
          </a:p>
          <a:p>
            <a:pPr marL="171450" indent="-171450" rtl="0">
              <a:buFont typeface="Arial" panose="020B0604020202020204" pitchFamily="34" charset="0"/>
              <a:buChar char="•"/>
            </a:pPr>
            <a:r>
              <a:rPr lang="en-US" dirty="0"/>
              <a:t>Plan for utilities (e.g., backup generators) using EPRP’s utility guidelines.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operational change your library could make for disaster response? Jot it down.” Maybe revise library protocols to include disaster-specific adjustments.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“Let’s clarify work and volunteer hours.”</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17</a:t>
            </a:fld>
            <a:endParaRPr lang="en-US"/>
          </a:p>
        </p:txBody>
      </p:sp>
    </p:spTree>
    <p:extLst>
      <p:ext uri="{BB962C8B-B14F-4D97-AF65-F5344CB8AC3E}">
        <p14:creationId xmlns:p14="http://schemas.microsoft.com/office/powerpoint/2010/main" val="2902018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Hours of operation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Library staff cannot volunteer for the library. They need to be paid when working for the library.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policies clear.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 policy below.</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will the hours be extended?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Hourly workers need to be paid for overtime.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your library board volunteer to staff the desk? They cannot be paid for this volunteer time.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“Let’s start building your plan with these first steps.”</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18</a:t>
            </a:fld>
            <a:endParaRPr lang="en-US"/>
          </a:p>
        </p:txBody>
      </p:sp>
    </p:spTree>
    <p:extLst>
      <p:ext uri="{BB962C8B-B14F-4D97-AF65-F5344CB8AC3E}">
        <p14:creationId xmlns:p14="http://schemas.microsoft.com/office/powerpoint/2010/main" val="2030281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a clear starting point, aligning with the COOP’s incident management and MOU/MOA’s purpose. Then use the MOU/MOA templates to formalize partnerships.</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Brainstorm assets and nearby resources (e.g., community centers).</a:t>
            </a:r>
          </a:p>
          <a:p>
            <a:pPr marL="171450" indent="-171450" rtl="0">
              <a:buFont typeface="Arial" panose="020B0604020202020204" pitchFamily="34" charset="0"/>
              <a:buChar char="•"/>
            </a:pPr>
            <a:r>
              <a:rPr lang="en-US" dirty="0"/>
              <a:t>Create contact lists using the COOP’s Emergency Contacts table.</a:t>
            </a:r>
          </a:p>
          <a:p>
            <a:pPr marL="171450" indent="-171450" rtl="0">
              <a:buFont typeface="Arial" panose="020B0604020202020204" pitchFamily="34" charset="0"/>
              <a:buChar char="•"/>
            </a:pPr>
            <a:r>
              <a:rPr lang="en-US" dirty="0"/>
              <a:t>Draft an outline and engage stakeholders for feedback.</a:t>
            </a:r>
          </a:p>
          <a:p>
            <a:pPr marL="171450" indent="-171450" rtl="0">
              <a:buFont typeface="Arial" panose="020B0604020202020204" pitchFamily="34" charset="0"/>
              <a:buChar char="•"/>
            </a:pPr>
            <a:r>
              <a:rPr lang="en-US" dirty="0"/>
              <a:t>Reference MOU/MOA templates for formalizing partnerships.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“But what are some Unique considerations for your Community?”</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19</a:t>
            </a:fld>
            <a:endParaRPr lang="en-US"/>
          </a:p>
        </p:txBody>
      </p:sp>
    </p:spTree>
    <p:extLst>
      <p:ext uri="{BB962C8B-B14F-4D97-AF65-F5344CB8AC3E}">
        <p14:creationId xmlns:p14="http://schemas.microsoft.com/office/powerpoint/2010/main" val="653302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a:t>
            </a:fld>
            <a:endParaRPr lang="en-US"/>
          </a:p>
        </p:txBody>
      </p:sp>
    </p:spTree>
    <p:extLst>
      <p:ext uri="{BB962C8B-B14F-4D97-AF65-F5344CB8AC3E}">
        <p14:creationId xmlns:p14="http://schemas.microsoft.com/office/powerpoint/2010/main" val="26011223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Jessi:</a:t>
            </a:r>
          </a:p>
          <a:p>
            <a:endParaRPr lang="en-US" dirty="0"/>
          </a:p>
          <a:p>
            <a:r>
              <a:rPr lang="en-US" dirty="0"/>
              <a:t>Silver Lake</a:t>
            </a:r>
          </a:p>
          <a:p>
            <a:endParaRPr lang="en-US" dirty="0"/>
          </a:p>
          <a:p>
            <a:r>
              <a:rPr lang="en-US" dirty="0"/>
              <a:t>Delaware Township Library Valley Falls</a:t>
            </a:r>
          </a:p>
          <a:p>
            <a:endParaRPr lang="en-US" dirty="0"/>
          </a:p>
          <a:p>
            <a:r>
              <a:rPr lang="en-US" dirty="0"/>
              <a:t>Meriden-Ozawkie</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“Next, involve first responders to refine your plan.”</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20</a:t>
            </a:fld>
            <a:endParaRPr lang="en-US"/>
          </a:p>
        </p:txBody>
      </p:sp>
    </p:spTree>
    <p:extLst>
      <p:ext uri="{BB962C8B-B14F-4D97-AF65-F5344CB8AC3E}">
        <p14:creationId xmlns:p14="http://schemas.microsoft.com/office/powerpoint/2010/main" val="131526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step builds trust and ensures the library is integrated into broader emergency plans.</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Invite fire, police, and emergency managers to review the plan.</a:t>
            </a:r>
          </a:p>
          <a:p>
            <a:pPr marL="171450" indent="-171450" rtl="0">
              <a:buFont typeface="Arial" panose="020B0604020202020204" pitchFamily="34" charset="0"/>
              <a:buChar char="•"/>
            </a:pPr>
            <a:r>
              <a:rPr lang="en-US" dirty="0"/>
              <a:t>Align with FEMA’s Ready.gov resources for credibility.</a:t>
            </a:r>
          </a:p>
          <a:p>
            <a:pPr marL="171450" indent="-171450" rtl="0">
              <a:buFont typeface="Arial" panose="020B0604020202020204" pitchFamily="34" charset="0"/>
              <a:buChar char="•"/>
            </a:pPr>
            <a:r>
              <a:rPr lang="en-US" dirty="0"/>
              <a:t>Feedback ensures the library complements community efforts.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“Who’s one first responder you could invite to your planning meeting?”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“Now, let’s expand your partner network.”</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21</a:t>
            </a:fld>
            <a:endParaRPr lang="en-US"/>
          </a:p>
        </p:txBody>
      </p:sp>
    </p:spTree>
    <p:extLst>
      <p:ext uri="{BB962C8B-B14F-4D97-AF65-F5344CB8AC3E}">
        <p14:creationId xmlns:p14="http://schemas.microsoft.com/office/powerpoint/2010/main" val="264276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a draft plan incorporating stakeholder feedback and share it with potential partners.</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Engage new partners (e.g., schools, scouts) identified in initial meetings.</a:t>
            </a:r>
          </a:p>
          <a:p>
            <a:pPr marL="171450" indent="-171450" rtl="0">
              <a:buFont typeface="Arial" panose="020B0604020202020204" pitchFamily="34" charset="0"/>
              <a:buChar char="•"/>
            </a:pPr>
            <a:r>
              <a:rPr lang="en-US" dirty="0"/>
              <a:t>Leverage volunteers for tasks like distributing supplies.</a:t>
            </a:r>
          </a:p>
          <a:p>
            <a:pPr marL="171450" indent="-171450" rtl="0">
              <a:buFont typeface="Arial" panose="020B0604020202020204" pitchFamily="34" charset="0"/>
              <a:buChar char="•"/>
            </a:pPr>
            <a:r>
              <a:rPr lang="en-US" dirty="0"/>
              <a:t>Use MOU/MOA templates to formalize agreements.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volunteer group you could involve in your plan?”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“With partners on board, let’s finalize and test the plan.”</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22</a:t>
            </a:fld>
            <a:endParaRPr lang="en-US"/>
          </a:p>
        </p:txBody>
      </p:sp>
    </p:spTree>
    <p:extLst>
      <p:ext uri="{BB962C8B-B14F-4D97-AF65-F5344CB8AC3E}">
        <p14:creationId xmlns:p14="http://schemas.microsoft.com/office/powerpoint/2010/main" val="2353377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Ensure the plan is actionable and community-specific, aligning with the COOP’s Tests, Training, and Exercises and EPRP’s plan maintenance.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Host an annual “Disaster Preparedness Day” with local experts and interactive activities.</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Tailor the plan to local risks (e.g., floods, earthquakes).</a:t>
            </a:r>
          </a:p>
          <a:p>
            <a:pPr marL="171450" indent="-171450" rtl="0">
              <a:buFont typeface="Arial" panose="020B0604020202020204" pitchFamily="34" charset="0"/>
              <a:buChar char="•"/>
            </a:pPr>
            <a:r>
              <a:rPr lang="en-US" dirty="0"/>
              <a:t>Conduct annual drills, making them community events (e.g., “Disaster Preparedness Day”).</a:t>
            </a:r>
          </a:p>
          <a:p>
            <a:pPr marL="171450" indent="-171450" rtl="0">
              <a:buFont typeface="Arial" panose="020B0604020202020204" pitchFamily="34" charset="0"/>
              <a:buChar char="•"/>
            </a:pPr>
            <a:r>
              <a:rPr lang="en-US" dirty="0"/>
              <a:t>Distribute FEMA materials to raise awareness.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fun way to make disaster drills engaging in your community?” Use the COOP’s Test, Training, and Exercise Log to document lessons learned.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“Resources can help you build this plan, let’s explore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23</a:t>
            </a:fld>
            <a:endParaRPr lang="en-US"/>
          </a:p>
        </p:txBody>
      </p:sp>
    </p:spTree>
    <p:extLst>
      <p:ext uri="{BB962C8B-B14F-4D97-AF65-F5344CB8AC3E}">
        <p14:creationId xmlns:p14="http://schemas.microsoft.com/office/powerpoint/2010/main" val="3669111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Compile a resource list tailored to your community’s needs.</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Reimagine Libraries (https://reimaginelibraries.ischool.umd.edu/) offers adaptable strategies from COVID-19 response.</a:t>
            </a:r>
          </a:p>
          <a:p>
            <a:pPr marL="171450" indent="-171450" rtl="0">
              <a:buFont typeface="Arial" panose="020B0604020202020204" pitchFamily="34" charset="0"/>
              <a:buChar char="•"/>
            </a:pPr>
            <a:r>
              <a:rPr lang="en-US" dirty="0"/>
              <a:t>Local emergency management can provide risk assessments and training.</a:t>
            </a:r>
          </a:p>
          <a:p>
            <a:pPr marL="171450" indent="-171450" rtl="0">
              <a:buFont typeface="Arial" panose="020B0604020202020204" pitchFamily="34" charset="0"/>
              <a:buChar char="•"/>
            </a:pPr>
            <a:r>
              <a:rPr lang="en-US" dirty="0"/>
              <a:t>FEMA’s Ready.gov offers free materials for community outreach.</a:t>
            </a:r>
          </a:p>
          <a:p>
            <a:pPr marL="171450" indent="-171450" rtl="0">
              <a:buFont typeface="Arial" panose="020B0604020202020204" pitchFamily="34" charset="0"/>
              <a:buChar char="•"/>
            </a:pPr>
            <a:r>
              <a:rPr lang="en-US" dirty="0"/>
              <a:t>Networking with other libraries fosters mutual aid.</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resource you’ll explore after this training / post-conference?”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“Formal agreements solidify your role, let’s discuss MOUs and MOAs.”</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24</a:t>
            </a:fld>
            <a:endParaRPr lang="en-US"/>
          </a:p>
        </p:txBody>
      </p:sp>
    </p:spTree>
    <p:extLst>
      <p:ext uri="{BB962C8B-B14F-4D97-AF65-F5344CB8AC3E}">
        <p14:creationId xmlns:p14="http://schemas.microsoft.com/office/powerpoint/2010/main" val="330729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Draft an MOU or MOA (legally binding) with key partners using the provided templates.</a:t>
            </a:r>
          </a:p>
          <a:p>
            <a:endParaRPr lang="en-US" dirty="0"/>
          </a:p>
          <a:p>
            <a:pPr rtl="0"/>
            <a:r>
              <a:rPr lang="en-US" b="1" dirty="0"/>
              <a:t>Key Points</a:t>
            </a:r>
            <a:r>
              <a:rPr lang="en-US" dirty="0"/>
              <a:t>:</a:t>
            </a:r>
          </a:p>
          <a:p>
            <a:pPr marL="171450" indent="-171450" rtl="0">
              <a:buFont typeface="Arial" panose="020B0604020202020204" pitchFamily="34" charset="0"/>
              <a:buChar char="•"/>
            </a:pPr>
            <a:r>
              <a:rPr lang="en-US" dirty="0"/>
              <a:t>MOUs/MOAs clarify roles (e.g., Resource Center, Volunteer Reception Center).</a:t>
            </a:r>
          </a:p>
          <a:p>
            <a:pPr marL="171450" indent="-171450" rtl="0">
              <a:buFont typeface="Arial" panose="020B0604020202020204" pitchFamily="34" charset="0"/>
              <a:buChar char="•"/>
            </a:pPr>
            <a:r>
              <a:rPr lang="en-US" dirty="0"/>
              <a:t>Define mutual support (e.g., training from partners, space from libraries).</a:t>
            </a:r>
          </a:p>
          <a:p>
            <a:pPr marL="171450" indent="-171450" rtl="0">
              <a:buFont typeface="Arial" panose="020B0604020202020204" pitchFamily="34" charset="0"/>
              <a:buChar char="•"/>
            </a:pPr>
            <a:r>
              <a:rPr lang="en-US" dirty="0"/>
              <a:t>Ensure activation protocols and confidentiality (per MOU/MOA templates).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libraries have signed an MOU with their fire department to serve as a cooling center.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role your library could formalize with an MOU?”</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“Let’s wrap up with a call to action.”</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25</a:t>
            </a:fld>
            <a:endParaRPr lang="en-US"/>
          </a:p>
        </p:txBody>
      </p:sp>
    </p:spTree>
    <p:extLst>
      <p:ext uri="{BB962C8B-B14F-4D97-AF65-F5344CB8AC3E}">
        <p14:creationId xmlns:p14="http://schemas.microsoft.com/office/powerpoint/2010/main" val="2438564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 / Joshua</a:t>
            </a:r>
          </a:p>
        </p:txBody>
      </p:sp>
      <p:sp>
        <p:nvSpPr>
          <p:cNvPr id="4" name="Slide Number Placeholder 3"/>
          <p:cNvSpPr>
            <a:spLocks noGrp="1"/>
          </p:cNvSpPr>
          <p:nvPr>
            <p:ph type="sldNum" sz="quarter" idx="5"/>
          </p:nvPr>
        </p:nvSpPr>
        <p:spPr/>
        <p:txBody>
          <a:bodyPr/>
          <a:lstStyle/>
          <a:p>
            <a:fld id="{396938E4-4B96-485A-AFCE-26EA6D0A5C3B}" type="slidenum">
              <a:rPr lang="en-US" smtClean="0"/>
              <a:t>26</a:t>
            </a:fld>
            <a:endParaRPr lang="en-US"/>
          </a:p>
        </p:txBody>
      </p:sp>
    </p:spTree>
    <p:extLst>
      <p:ext uri="{BB962C8B-B14F-4D97-AF65-F5344CB8AC3E}">
        <p14:creationId xmlns:p14="http://schemas.microsoft.com/office/powerpoint/2010/main" val="2721167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b="0" dirty="0"/>
              <a:t>Jessi:</a:t>
            </a:r>
          </a:p>
          <a:p>
            <a:pPr rtl="0"/>
            <a:r>
              <a:rPr lang="en-US" b="1" dirty="0"/>
              <a:t>Key Points</a:t>
            </a:r>
            <a:r>
              <a:rPr lang="en-US" dirty="0"/>
              <a:t>:</a:t>
            </a:r>
          </a:p>
          <a:p>
            <a:pPr marL="171450" indent="-171450" rtl="0">
              <a:buFont typeface="Arial" panose="020B0604020202020204" pitchFamily="34" charset="0"/>
              <a:buChar char="•"/>
            </a:pPr>
            <a:r>
              <a:rPr lang="en-US" dirty="0"/>
              <a:t>Libraries are cornerstones of resilience with unique assets and partnerships.</a:t>
            </a:r>
          </a:p>
          <a:p>
            <a:pPr marL="171450" indent="-171450" rtl="0">
              <a:buFont typeface="Arial" panose="020B0604020202020204" pitchFamily="34" charset="0"/>
              <a:buChar char="•"/>
            </a:pPr>
            <a:r>
              <a:rPr lang="en-US" dirty="0"/>
              <a:t>Start with a staff brainstorming session, draft a plan, and test it annually.</a:t>
            </a:r>
          </a:p>
          <a:p>
            <a:pPr marL="171450" indent="-171450" rtl="0">
              <a:buFont typeface="Arial" panose="020B0604020202020204" pitchFamily="34" charset="0"/>
              <a:buChar char="•"/>
            </a:pPr>
            <a:r>
              <a:rPr lang="en-US" dirty="0"/>
              <a:t>“Your library can save lives and rebuild communities.”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“What’s one step you’ll take within 30 days to start this process?”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Q&amp;A</a:t>
            </a:r>
            <a:r>
              <a:rPr lang="en-US" dirty="0"/>
              <a:t>: Open the floor for questions, encouraging attendees to share their library’s context or challenges </a:t>
            </a:r>
          </a:p>
          <a:p>
            <a:endParaRPr lang="en-US" dirty="0"/>
          </a:p>
          <a:p>
            <a:r>
              <a:rPr lang="en-US"/>
              <a:t>Joshua:</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Closing</a:t>
            </a:r>
            <a:r>
              <a:rPr lang="en-US" dirty="0"/>
              <a:t>: “Together, we can make libraries the heart of community resilience for your community. Let’s start today!”</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27</a:t>
            </a:fld>
            <a:endParaRPr lang="en-US"/>
          </a:p>
        </p:txBody>
      </p:sp>
    </p:spTree>
    <p:extLst>
      <p:ext uri="{BB962C8B-B14F-4D97-AF65-F5344CB8AC3E}">
        <p14:creationId xmlns:p14="http://schemas.microsoft.com/office/powerpoint/2010/main" val="1535675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a:t>
            </a:r>
          </a:p>
          <a:p>
            <a:endParaRPr lang="en-US" dirty="0"/>
          </a:p>
          <a:p>
            <a:r>
              <a:rPr lang="en-US" dirty="0"/>
              <a:t>Met with Kate </a:t>
            </a:r>
            <a:r>
              <a:rPr lang="en-US" dirty="0" err="1"/>
              <a:t>Dinneen</a:t>
            </a:r>
            <a:r>
              <a:rPr lang="en-US" dirty="0"/>
              <a:t> about possible training for librarians and how to create emergency plans.</a:t>
            </a:r>
          </a:p>
          <a:p>
            <a:endParaRPr lang="en-US" dirty="0"/>
          </a:p>
          <a:p>
            <a:r>
              <a:rPr lang="en-US" dirty="0"/>
              <a:t>Library Mini CERT program with the Baldwin City Library.</a:t>
            </a:r>
          </a:p>
          <a:p>
            <a:endParaRPr lang="en-US" dirty="0"/>
          </a:p>
          <a:p>
            <a:r>
              <a:rPr lang="en-US" dirty="0"/>
              <a:t>Discovered additional library concerns throughout the planning for the Mini CERT</a:t>
            </a:r>
          </a:p>
        </p:txBody>
      </p:sp>
      <p:sp>
        <p:nvSpPr>
          <p:cNvPr id="4" name="Slide Number Placeholder 3"/>
          <p:cNvSpPr>
            <a:spLocks noGrp="1"/>
          </p:cNvSpPr>
          <p:nvPr>
            <p:ph type="sldNum" sz="quarter" idx="5"/>
          </p:nvPr>
        </p:nvSpPr>
        <p:spPr/>
        <p:txBody>
          <a:bodyPr/>
          <a:lstStyle/>
          <a:p>
            <a:fld id="{396938E4-4B96-485A-AFCE-26EA6D0A5C3B}" type="slidenum">
              <a:rPr lang="en-US" smtClean="0"/>
              <a:t>3</a:t>
            </a:fld>
            <a:endParaRPr lang="en-US"/>
          </a:p>
        </p:txBody>
      </p:sp>
    </p:spTree>
    <p:extLst>
      <p:ext uri="{BB962C8B-B14F-4D97-AF65-F5344CB8AC3E}">
        <p14:creationId xmlns:p14="http://schemas.microsoft.com/office/powerpoint/2010/main" val="584685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Library Mini-CERT pilot program created by DCEM and NEKLS.</a:t>
            </a:r>
          </a:p>
          <a:p>
            <a:endParaRPr lang="en-US" dirty="0"/>
          </a:p>
          <a:p>
            <a:r>
              <a:rPr lang="en-US" dirty="0"/>
              <a:t>We invited local service representatives from local service organizations. Police chief, school superintendent, city council member, FEMA rep, Boy Scout Leader.</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4</a:t>
            </a:fld>
            <a:endParaRPr lang="en-US"/>
          </a:p>
        </p:txBody>
      </p:sp>
    </p:spTree>
    <p:extLst>
      <p:ext uri="{BB962C8B-B14F-4D97-AF65-F5344CB8AC3E}">
        <p14:creationId xmlns:p14="http://schemas.microsoft.com/office/powerpoint/2010/main" val="137233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service organization representatives present discovered the assumed community shelter was under construction. Even if it was available, only one person had the key.</a:t>
            </a:r>
          </a:p>
          <a:p>
            <a:endParaRPr lang="en-US" dirty="0"/>
          </a:p>
          <a:p>
            <a:r>
              <a:rPr lang="en-US" dirty="0"/>
              <a:t>The library tornado plan to go to the hallway was a bad idea. It would turn into a wind tunnel. The bathrooms were the only option. Too small a space to hold the entire library. Not a shelter in an emergency.</a:t>
            </a:r>
          </a:p>
          <a:p>
            <a:endParaRPr lang="en-US" dirty="0"/>
          </a:p>
          <a:p>
            <a:r>
              <a:rPr lang="en-US" dirty="0"/>
              <a:t>The director did not bring home the meeting room reservations during a blizzard. Had to go to the library to check. No one was signed up. She could have saved herself a trip.</a:t>
            </a:r>
          </a:p>
        </p:txBody>
      </p:sp>
      <p:sp>
        <p:nvSpPr>
          <p:cNvPr id="4" name="Slide Number Placeholder 3"/>
          <p:cNvSpPr>
            <a:spLocks noGrp="1"/>
          </p:cNvSpPr>
          <p:nvPr>
            <p:ph type="sldNum" sz="quarter" idx="5"/>
          </p:nvPr>
        </p:nvSpPr>
        <p:spPr/>
        <p:txBody>
          <a:bodyPr/>
          <a:lstStyle/>
          <a:p>
            <a:fld id="{396938E4-4B96-485A-AFCE-26EA6D0A5C3B}" type="slidenum">
              <a:rPr lang="en-US" smtClean="0"/>
              <a:t>5</a:t>
            </a:fld>
            <a:endParaRPr lang="en-US"/>
          </a:p>
        </p:txBody>
      </p:sp>
    </p:spTree>
    <p:extLst>
      <p:ext uri="{BB962C8B-B14F-4D97-AF65-F5344CB8AC3E}">
        <p14:creationId xmlns:p14="http://schemas.microsoft.com/office/powerpoint/2010/main" val="4173124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Hour long training with EAP and COOP template for Eudora at the community building. </a:t>
            </a:r>
          </a:p>
          <a:p>
            <a:endParaRPr lang="en-US" dirty="0"/>
          </a:p>
          <a:p>
            <a:r>
              <a:rPr lang="en-US" dirty="0"/>
              <a:t>We condensed the pilot program information for this training.</a:t>
            </a:r>
          </a:p>
        </p:txBody>
      </p:sp>
      <p:sp>
        <p:nvSpPr>
          <p:cNvPr id="4" name="Slide Number Placeholder 3"/>
          <p:cNvSpPr>
            <a:spLocks noGrp="1"/>
          </p:cNvSpPr>
          <p:nvPr>
            <p:ph type="sldNum" sz="quarter" idx="5"/>
          </p:nvPr>
        </p:nvSpPr>
        <p:spPr/>
        <p:txBody>
          <a:bodyPr/>
          <a:lstStyle/>
          <a:p>
            <a:fld id="{396938E4-4B96-485A-AFCE-26EA6D0A5C3B}" type="slidenum">
              <a:rPr lang="en-US" smtClean="0"/>
              <a:t>6</a:t>
            </a:fld>
            <a:endParaRPr lang="en-US"/>
          </a:p>
        </p:txBody>
      </p:sp>
    </p:spTree>
    <p:extLst>
      <p:ext uri="{BB962C8B-B14F-4D97-AF65-F5344CB8AC3E}">
        <p14:creationId xmlns:p14="http://schemas.microsoft.com/office/powerpoint/2010/main" val="286266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CPR and AED training for the NEKLS staff.</a:t>
            </a:r>
          </a:p>
          <a:p>
            <a:endParaRPr lang="en-US" dirty="0"/>
          </a:p>
          <a:p>
            <a:r>
              <a:rPr lang="en-US" dirty="0"/>
              <a:t>Local fire station provided the training with Kate from DCEM.</a:t>
            </a:r>
          </a:p>
          <a:p>
            <a:endParaRPr lang="en-US" dirty="0"/>
          </a:p>
          <a:p>
            <a:r>
              <a:rPr lang="en-US" dirty="0"/>
              <a:t>CPR is exhausting, but you can do it!</a:t>
            </a:r>
          </a:p>
          <a:p>
            <a:endParaRPr lang="en-US" dirty="0"/>
          </a:p>
          <a:p>
            <a:r>
              <a:rPr lang="en-US" b="1" dirty="0"/>
              <a:t>Transition</a:t>
            </a:r>
            <a:r>
              <a:rPr lang="en-US" dirty="0"/>
              <a:t>: What do libraries already possess that makes them a community asset?</a:t>
            </a:r>
          </a:p>
        </p:txBody>
      </p:sp>
      <p:sp>
        <p:nvSpPr>
          <p:cNvPr id="4" name="Slide Number Placeholder 3"/>
          <p:cNvSpPr>
            <a:spLocks noGrp="1"/>
          </p:cNvSpPr>
          <p:nvPr>
            <p:ph type="sldNum" sz="quarter" idx="5"/>
          </p:nvPr>
        </p:nvSpPr>
        <p:spPr/>
        <p:txBody>
          <a:bodyPr/>
          <a:lstStyle/>
          <a:p>
            <a:fld id="{396938E4-4B96-485A-AFCE-26EA6D0A5C3B}" type="slidenum">
              <a:rPr lang="en-US" smtClean="0"/>
              <a:t>7</a:t>
            </a:fld>
            <a:endParaRPr lang="en-US"/>
          </a:p>
        </p:txBody>
      </p:sp>
    </p:spTree>
    <p:extLst>
      <p:ext uri="{BB962C8B-B14F-4D97-AF65-F5344CB8AC3E}">
        <p14:creationId xmlns:p14="http://schemas.microsoft.com/office/powerpoint/2010/main" val="3472260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“When disaster strikes, where does your community turn? Could your library be that place?”</a:t>
            </a:r>
          </a:p>
          <a:p>
            <a:pPr rtl="0"/>
            <a:endParaRPr lang="en-US" b="1" dirty="0"/>
          </a:p>
          <a:p>
            <a:pPr rtl="0"/>
            <a:r>
              <a:rPr lang="en-US" b="1" dirty="0"/>
              <a:t>Key Points</a:t>
            </a:r>
            <a:r>
              <a:rPr lang="en-US" dirty="0"/>
              <a:t>:</a:t>
            </a:r>
          </a:p>
          <a:p>
            <a:pPr marL="171450" lvl="0" indent="-171450" rtl="0">
              <a:buFont typeface="Arial" panose="020B0604020202020204" pitchFamily="34" charset="0"/>
              <a:buChar char="•"/>
            </a:pPr>
            <a:r>
              <a:rPr lang="en-US" dirty="0"/>
              <a:t>Libraries are trusted, accessible hubs with unique assets (safe spaces, technology, staff expertise).</a:t>
            </a:r>
          </a:p>
          <a:p>
            <a:pPr marL="171450" lvl="0" indent="-171450" rtl="0">
              <a:buFont typeface="Arial" panose="020B0604020202020204" pitchFamily="34" charset="0"/>
              <a:buChar char="•"/>
            </a:pPr>
            <a:r>
              <a:rPr lang="en-US" dirty="0"/>
              <a:t>Highlight the slide’s descriptors (safe spaces, resource hubs, community connectors) and connect them to disaster scenarios (e.g., safe spaces for displaced families, tech for FEMA applications).</a:t>
            </a:r>
          </a:p>
          <a:p>
            <a:pPr marL="171450" lvl="0" indent="-171450" rtl="0">
              <a:buFont typeface="Arial" panose="020B0604020202020204" pitchFamily="34" charset="0"/>
              <a:buChar char="•"/>
            </a:pPr>
            <a:r>
              <a:rPr lang="en-US" dirty="0"/>
              <a:t>Reference the COOP template’s core mission to underscore libraries’ role in community resilience.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Libraries are more than repositories; they can be vital community hubs during times of crisis. What unique qualities does </a:t>
            </a:r>
            <a:r>
              <a:rPr lang="en-US" i="1" dirty="0"/>
              <a:t>your</a:t>
            </a:r>
            <a:r>
              <a:rPr lang="en-US" dirty="0"/>
              <a:t> library offer that can support your community during a disaster?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“Let’s discuss more about how libraries can be a community’s safe space.</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8</a:t>
            </a:fld>
            <a:endParaRPr lang="en-US"/>
          </a:p>
        </p:txBody>
      </p:sp>
    </p:spTree>
    <p:extLst>
      <p:ext uri="{BB962C8B-B14F-4D97-AF65-F5344CB8AC3E}">
        <p14:creationId xmlns:p14="http://schemas.microsoft.com/office/powerpoint/2010/main" val="315076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Jessi: Anyone can take photos and film in a public space. *The library should still try to obtain permission for photos of patrons if possible!</a:t>
            </a:r>
          </a:p>
          <a:p>
            <a:endParaRPr lang="en-US" dirty="0"/>
          </a:p>
          <a:p>
            <a:r>
              <a:rPr lang="en-US" dirty="0"/>
              <a:t>Remember that police and ICE can enter the library at any time. It is a public building. </a:t>
            </a:r>
          </a:p>
          <a:p>
            <a:endParaRPr lang="en-US" dirty="0"/>
          </a:p>
          <a:p>
            <a:r>
              <a:rPr lang="en-US" dirty="0"/>
              <a:t>Build a relationship with your local police department before you may need them. Discuss possible scenarios when they may be called and the needs of the library. This will hopefully eliminate any confusion, or frustration between your organizations.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Transition</a:t>
            </a:r>
            <a:r>
              <a:rPr lang="en-US" dirty="0"/>
              <a:t>: “Let’s explore why these attributes make libraries indispensable during crises.”</a:t>
            </a:r>
          </a:p>
          <a:p>
            <a:endParaRPr lang="en-US" dirty="0"/>
          </a:p>
        </p:txBody>
      </p:sp>
      <p:sp>
        <p:nvSpPr>
          <p:cNvPr id="4" name="Slide Number Placeholder 3"/>
          <p:cNvSpPr>
            <a:spLocks noGrp="1"/>
          </p:cNvSpPr>
          <p:nvPr>
            <p:ph type="sldNum" sz="quarter" idx="5"/>
          </p:nvPr>
        </p:nvSpPr>
        <p:spPr/>
        <p:txBody>
          <a:bodyPr/>
          <a:lstStyle/>
          <a:p>
            <a:fld id="{396938E4-4B96-485A-AFCE-26EA6D0A5C3B}" type="slidenum">
              <a:rPr lang="en-US" smtClean="0"/>
              <a:t>9</a:t>
            </a:fld>
            <a:endParaRPr lang="en-US"/>
          </a:p>
        </p:txBody>
      </p:sp>
    </p:spTree>
    <p:extLst>
      <p:ext uri="{BB962C8B-B14F-4D97-AF65-F5344CB8AC3E}">
        <p14:creationId xmlns:p14="http://schemas.microsoft.com/office/powerpoint/2010/main" val="890384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2D92D035-8843-4FEF-895F-755FD14C738B}" type="datetimeFigureOut">
              <a:rPr lang="en-US" smtClean="0"/>
              <a:t>10/3/2025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5217B-D173-469F-8665-49A4A2244E9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2D035-8843-4FEF-895F-755FD14C738B}"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5217B-D173-469F-8665-49A4A2244E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2755217B-D173-469F-8665-49A4A2244E9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D92D035-8843-4FEF-895F-755FD14C738B}"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2D92D035-8843-4FEF-895F-755FD14C738B}"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2755217B-D173-469F-8665-49A4A2244E9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2D92D035-8843-4FEF-895F-755FD14C738B}" type="datetimeFigureOut">
              <a:rPr lang="en-US" smtClean="0"/>
              <a:t>10/3/2025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755217B-D173-469F-8665-49A4A2244E9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fld id="{2D92D035-8843-4FEF-895F-755FD14C738B}"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5217B-D173-469F-8665-49A4A2244E9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D92D035-8843-4FEF-895F-755FD14C738B}" type="datetimeFigureOut">
              <a:rPr lang="en-US" smtClean="0"/>
              <a:t>10/3/2025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2755217B-D173-469F-8665-49A4A2244E93}" type="slidenum">
              <a:rPr lang="en-US" smtClean="0"/>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D92D035-8843-4FEF-895F-755FD14C738B}"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2755217B-D173-469F-8665-49A4A2244E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2D92D035-8843-4FEF-895F-755FD14C738B}"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2755217B-D173-469F-8665-49A4A2244E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755217B-D173-469F-8665-49A4A2244E9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2D92D035-8843-4FEF-895F-755FD14C738B}" type="datetimeFigureOut">
              <a:rPr lang="en-US" smtClean="0"/>
              <a:t>10/3/2025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2755217B-D173-469F-8665-49A4A2244E9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2D92D035-8843-4FEF-895F-755FD14C738B}" type="datetimeFigureOut">
              <a:rPr lang="en-US" smtClean="0"/>
              <a:t>10/3/2025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2D92D035-8843-4FEF-895F-755FD14C738B}" type="datetimeFigureOut">
              <a:rPr lang="en-US" smtClean="0"/>
              <a:t>10/3/2025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755217B-D173-469F-8665-49A4A2244E9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systems.mykansaslibrary.org/emergency-action-plann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gcoks.gov/emergency-management" TargetMode="External"/><Relationship Id="rId2" Type="http://schemas.openxmlformats.org/officeDocument/2006/relationships/hyperlink" Target="mailto:jtaylor@dgcoks.gov" TargetMode="External"/><Relationship Id="rId1" Type="http://schemas.openxmlformats.org/officeDocument/2006/relationships/slideLayout" Target="../slideLayouts/slideLayout2.xml"/><Relationship Id="rId5" Type="http://schemas.openxmlformats.org/officeDocument/2006/relationships/hyperlink" Target="https://www.nekls.org/" TargetMode="External"/><Relationship Id="rId4" Type="http://schemas.openxmlformats.org/officeDocument/2006/relationships/hyperlink" Target="mailto:jharris@nekls.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dgcoks.gov/emergency-management/cert-course-offering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1828800"/>
          </a:xfrm>
        </p:spPr>
        <p:txBody>
          <a:bodyPr>
            <a:normAutofit/>
          </a:bodyPr>
          <a:lstStyle/>
          <a:p>
            <a:r>
              <a:rPr lang="en-US" sz="2400" dirty="0">
                <a:solidFill>
                  <a:schemeClr val="tx1"/>
                </a:solidFill>
              </a:rPr>
              <a:t>A Community Asset</a:t>
            </a:r>
          </a:p>
          <a:p>
            <a:r>
              <a:rPr lang="en-US" sz="2400" dirty="0">
                <a:solidFill>
                  <a:schemeClr val="tx1"/>
                </a:solidFill>
              </a:rPr>
              <a:t> in Disaster Preparedness, Response and Recovery</a:t>
            </a:r>
          </a:p>
        </p:txBody>
      </p:sp>
      <p:sp>
        <p:nvSpPr>
          <p:cNvPr id="2" name="Title 1"/>
          <p:cNvSpPr>
            <a:spLocks noGrp="1"/>
          </p:cNvSpPr>
          <p:nvPr>
            <p:ph type="ctrTitle"/>
          </p:nvPr>
        </p:nvSpPr>
        <p:spPr>
          <a:xfrm>
            <a:off x="685800" y="609601"/>
            <a:ext cx="7772400" cy="1066799"/>
          </a:xfrm>
        </p:spPr>
        <p:txBody>
          <a:bodyPr>
            <a:normAutofit/>
          </a:bodyPr>
          <a:lstStyle/>
          <a:p>
            <a:r>
              <a:rPr lang="en-US" dirty="0"/>
              <a:t>The Library</a:t>
            </a:r>
          </a:p>
        </p:txBody>
      </p:sp>
    </p:spTree>
    <p:extLst>
      <p:ext uri="{BB962C8B-B14F-4D97-AF65-F5344CB8AC3E}">
        <p14:creationId xmlns:p14="http://schemas.microsoft.com/office/powerpoint/2010/main" val="1548474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Why Libraries Matter in Disasters</a:t>
            </a:r>
          </a:p>
        </p:txBody>
      </p:sp>
      <p:sp>
        <p:nvSpPr>
          <p:cNvPr id="3" name="Content Placeholder 2"/>
          <p:cNvSpPr>
            <a:spLocks noGrp="1"/>
          </p:cNvSpPr>
          <p:nvPr>
            <p:ph sz="quarter" idx="1"/>
          </p:nvPr>
        </p:nvSpPr>
        <p:spPr/>
        <p:txBody>
          <a:bodyPr/>
          <a:lstStyle/>
          <a:p>
            <a:pPr rtl="0">
              <a:buNone/>
            </a:pPr>
            <a:r>
              <a:rPr lang="en-US" dirty="0"/>
              <a:t>Libraries are uniquely positioned to support communities during crises due to their:</a:t>
            </a:r>
          </a:p>
          <a:p>
            <a:pPr rtl="0">
              <a:buNone/>
            </a:pPr>
            <a:endParaRPr lang="en-US" dirty="0"/>
          </a:p>
          <a:p>
            <a:pPr rtl="0">
              <a:buFont typeface="Arial" panose="020B0604020202020204" pitchFamily="34" charset="0"/>
              <a:buChar char="•"/>
            </a:pPr>
            <a:r>
              <a:rPr lang="en-US" b="1" dirty="0"/>
              <a:t>Accessibility</a:t>
            </a:r>
            <a:r>
              <a:rPr lang="en-US" dirty="0"/>
              <a:t>: Open to diverse groups, including underserved populations.</a:t>
            </a:r>
          </a:p>
          <a:p>
            <a:pPr rtl="0">
              <a:buFont typeface="Arial" panose="020B0604020202020204" pitchFamily="34" charset="0"/>
              <a:buChar char="•"/>
            </a:pPr>
            <a:r>
              <a:rPr lang="en-US" b="1" dirty="0"/>
              <a:t>Infrastructure</a:t>
            </a:r>
            <a:r>
              <a:rPr lang="en-US" dirty="0"/>
              <a:t>: Equipped with meeting spaces, computers, and internet access.</a:t>
            </a:r>
          </a:p>
          <a:p>
            <a:pPr rtl="0">
              <a:buFont typeface="Arial" panose="020B0604020202020204" pitchFamily="34" charset="0"/>
              <a:buChar char="•"/>
            </a:pPr>
            <a:r>
              <a:rPr lang="en-US" b="1" dirty="0"/>
              <a:t>Trusted Role</a:t>
            </a:r>
            <a:r>
              <a:rPr lang="en-US" dirty="0"/>
              <a:t>: Recognized as reliable, nonpartisan community centers.</a:t>
            </a:r>
          </a:p>
          <a:p>
            <a:endParaRPr lang="en-US" dirty="0"/>
          </a:p>
        </p:txBody>
      </p:sp>
    </p:spTree>
    <p:extLst>
      <p:ext uri="{BB962C8B-B14F-4D97-AF65-F5344CB8AC3E}">
        <p14:creationId xmlns:p14="http://schemas.microsoft.com/office/powerpoint/2010/main" val="1377638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Understanding Your Community</a:t>
            </a:r>
          </a:p>
        </p:txBody>
      </p:sp>
      <p:graphicFrame>
        <p:nvGraphicFramePr>
          <p:cNvPr id="5" name="Content Placeholder 2">
            <a:extLst>
              <a:ext uri="{FF2B5EF4-FFF2-40B4-BE49-F238E27FC236}">
                <a16:creationId xmlns:a16="http://schemas.microsoft.com/office/drawing/2014/main" id="{E91FC22F-45F6-A821-0D31-E22CCFBAB940}"/>
              </a:ext>
            </a:extLst>
          </p:cNvPr>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5940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Leveraging Library Assets</a:t>
            </a:r>
          </a:p>
        </p:txBody>
      </p:sp>
      <p:sp>
        <p:nvSpPr>
          <p:cNvPr id="3" name="Content Placeholder 2"/>
          <p:cNvSpPr>
            <a:spLocks noGrp="1"/>
          </p:cNvSpPr>
          <p:nvPr>
            <p:ph sz="quarter" idx="1"/>
          </p:nvPr>
        </p:nvSpPr>
        <p:spPr/>
        <p:txBody>
          <a:bodyPr>
            <a:normAutofit lnSpcReduction="10000"/>
          </a:bodyPr>
          <a:lstStyle/>
          <a:p>
            <a:pPr rtl="0">
              <a:buNone/>
            </a:pPr>
            <a:r>
              <a:rPr lang="en-US" b="1" dirty="0"/>
              <a:t>Facility Assets for Disaster Support</a:t>
            </a:r>
            <a:r>
              <a:rPr lang="en-US" dirty="0"/>
              <a:t>:</a:t>
            </a:r>
          </a:p>
          <a:p>
            <a:pPr rtl="0">
              <a:buNone/>
            </a:pPr>
            <a:endParaRPr lang="en-US" dirty="0"/>
          </a:p>
          <a:p>
            <a:pPr rtl="0">
              <a:buFont typeface="Arial" panose="020B0604020202020204" pitchFamily="34" charset="0"/>
              <a:buChar char="•"/>
            </a:pPr>
            <a:r>
              <a:rPr lang="en-US" b="1" dirty="0"/>
              <a:t>Physical Space</a:t>
            </a:r>
            <a:r>
              <a:rPr lang="en-US" dirty="0"/>
              <a:t>: Meeting rooms, children’s areas, or quiet zones for recovery activities.</a:t>
            </a:r>
          </a:p>
          <a:p>
            <a:pPr rtl="0">
              <a:buFont typeface="Arial" panose="020B0604020202020204" pitchFamily="34" charset="0"/>
              <a:buChar char="•"/>
            </a:pPr>
            <a:r>
              <a:rPr lang="en-US" b="1" dirty="0"/>
              <a:t>Technology</a:t>
            </a:r>
            <a:r>
              <a:rPr lang="en-US" dirty="0"/>
              <a:t>: Public computers, Wi-Fi, and charging stations for emergency communications.</a:t>
            </a:r>
          </a:p>
          <a:p>
            <a:pPr rtl="0">
              <a:buFont typeface="Arial" panose="020B0604020202020204" pitchFamily="34" charset="0"/>
              <a:buChar char="•"/>
            </a:pPr>
            <a:r>
              <a:rPr lang="en-US" b="1" dirty="0"/>
              <a:t>Programs</a:t>
            </a:r>
            <a:r>
              <a:rPr lang="en-US" dirty="0"/>
              <a:t>: Existing programs like Storytime or senior workshops can be adapted for crisis support.</a:t>
            </a:r>
          </a:p>
          <a:p>
            <a:pPr rtl="0">
              <a:buFont typeface="Arial" panose="020B0604020202020204" pitchFamily="34" charset="0"/>
              <a:buChar char="•"/>
            </a:pPr>
            <a:r>
              <a:rPr lang="en-US" b="1" dirty="0"/>
              <a:t>Location</a:t>
            </a:r>
            <a:r>
              <a:rPr lang="en-US" dirty="0"/>
              <a:t>: Central or accessible sites for community gathering.</a:t>
            </a:r>
          </a:p>
        </p:txBody>
      </p:sp>
    </p:spTree>
    <p:extLst>
      <p:ext uri="{BB962C8B-B14F-4D97-AF65-F5344CB8AC3E}">
        <p14:creationId xmlns:p14="http://schemas.microsoft.com/office/powerpoint/2010/main" val="368994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Building Community Partnerships</a:t>
            </a:r>
          </a:p>
        </p:txBody>
      </p:sp>
      <p:sp>
        <p:nvSpPr>
          <p:cNvPr id="3" name="Content Placeholder 2"/>
          <p:cNvSpPr>
            <a:spLocks noGrp="1"/>
          </p:cNvSpPr>
          <p:nvPr>
            <p:ph sz="quarter" idx="1"/>
          </p:nvPr>
        </p:nvSpPr>
        <p:spPr/>
        <p:txBody>
          <a:bodyPr>
            <a:normAutofit/>
          </a:bodyPr>
          <a:lstStyle/>
          <a:p>
            <a:pPr rtl="0">
              <a:buNone/>
            </a:pPr>
            <a:r>
              <a:rPr lang="en-US" b="1" dirty="0"/>
              <a:t>Potential Partners</a:t>
            </a:r>
            <a:r>
              <a:rPr lang="en-US" dirty="0"/>
              <a:t>:</a:t>
            </a:r>
          </a:p>
          <a:p>
            <a:pPr rtl="0">
              <a:buNone/>
            </a:pPr>
            <a:endParaRPr lang="en-US" dirty="0"/>
          </a:p>
          <a:p>
            <a:pPr rtl="0">
              <a:buFont typeface="Arial" panose="020B0604020202020204" pitchFamily="34" charset="0"/>
              <a:buChar char="•"/>
            </a:pPr>
            <a:r>
              <a:rPr lang="en-US" b="1" dirty="0"/>
              <a:t>Traditional</a:t>
            </a:r>
            <a:r>
              <a:rPr lang="en-US" dirty="0"/>
              <a:t>: Fire department, police, schools, public health, local government.</a:t>
            </a:r>
          </a:p>
          <a:p>
            <a:pPr rtl="0">
              <a:buFont typeface="Arial" panose="020B0604020202020204" pitchFamily="34" charset="0"/>
              <a:buChar char="•"/>
            </a:pPr>
            <a:r>
              <a:rPr lang="en-US" b="1" dirty="0"/>
              <a:t>Non-Traditional</a:t>
            </a:r>
            <a:r>
              <a:rPr lang="en-US" dirty="0"/>
              <a:t>: Local businesses (restaurants, cafes), scout troops, community service groups (Lions Club, Rotary).</a:t>
            </a:r>
          </a:p>
          <a:p>
            <a:pPr rtl="0">
              <a:buFont typeface="Arial" panose="020B0604020202020204" pitchFamily="34" charset="0"/>
              <a:buChar char="•"/>
            </a:pPr>
            <a:r>
              <a:rPr lang="en-US" b="1" dirty="0"/>
              <a:t>Key Individuals</a:t>
            </a:r>
            <a:r>
              <a:rPr lang="en-US" dirty="0"/>
              <a:t>: Emergency managers, community leaders, or local volunteers.</a:t>
            </a:r>
          </a:p>
        </p:txBody>
      </p:sp>
    </p:spTree>
    <p:extLst>
      <p:ext uri="{BB962C8B-B14F-4D97-AF65-F5344CB8AC3E}">
        <p14:creationId xmlns:p14="http://schemas.microsoft.com/office/powerpoint/2010/main" val="23261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Day-to-Day Operations as Disaster Assets</a:t>
            </a:r>
          </a:p>
        </p:txBody>
      </p:sp>
      <p:sp>
        <p:nvSpPr>
          <p:cNvPr id="3" name="Content Placeholder 2"/>
          <p:cNvSpPr>
            <a:spLocks noGrp="1"/>
          </p:cNvSpPr>
          <p:nvPr>
            <p:ph sz="quarter" idx="1"/>
          </p:nvPr>
        </p:nvSpPr>
        <p:spPr/>
        <p:txBody>
          <a:bodyPr>
            <a:normAutofit/>
          </a:bodyPr>
          <a:lstStyle/>
          <a:p>
            <a:pPr rtl="0">
              <a:buNone/>
            </a:pPr>
            <a:r>
              <a:rPr lang="en-US" b="1" dirty="0"/>
              <a:t>Current Functions with Disaster Potential</a:t>
            </a:r>
            <a:r>
              <a:rPr lang="en-US" dirty="0"/>
              <a:t>:</a:t>
            </a:r>
          </a:p>
          <a:p>
            <a:pPr rtl="0">
              <a:buNone/>
            </a:pPr>
            <a:endParaRPr lang="en-US" dirty="0"/>
          </a:p>
          <a:p>
            <a:pPr rtl="0">
              <a:buFont typeface="Arial" panose="020B0604020202020204" pitchFamily="34" charset="0"/>
              <a:buChar char="•"/>
            </a:pPr>
            <a:r>
              <a:rPr lang="en-US" b="1" dirty="0"/>
              <a:t>Regular Programs</a:t>
            </a:r>
            <a:r>
              <a:rPr lang="en-US" dirty="0"/>
              <a:t>: Storytime can expand to provide childcare during recovery, freeing parents to access resources.</a:t>
            </a:r>
          </a:p>
          <a:p>
            <a:pPr rtl="0">
              <a:buFont typeface="Arial" panose="020B0604020202020204" pitchFamily="34" charset="0"/>
              <a:buChar char="•"/>
            </a:pPr>
            <a:r>
              <a:rPr lang="en-US" b="1" dirty="0"/>
              <a:t>Technology Access</a:t>
            </a:r>
            <a:r>
              <a:rPr lang="en-US" dirty="0"/>
              <a:t>: Computers for filing FEMA claims or connecting with support services.</a:t>
            </a:r>
          </a:p>
          <a:p>
            <a:pPr rtl="0">
              <a:buFont typeface="Arial" panose="020B0604020202020204" pitchFamily="34" charset="0"/>
              <a:buChar char="•"/>
            </a:pPr>
            <a:r>
              <a:rPr lang="en-US" b="1" dirty="0"/>
              <a:t>Staff Expertise</a:t>
            </a:r>
            <a:r>
              <a:rPr lang="en-US" dirty="0"/>
              <a:t>: Librarians trained in information navigation can assist with resource searches.</a:t>
            </a:r>
          </a:p>
        </p:txBody>
      </p:sp>
    </p:spTree>
    <p:extLst>
      <p:ext uri="{BB962C8B-B14F-4D97-AF65-F5344CB8AC3E}">
        <p14:creationId xmlns:p14="http://schemas.microsoft.com/office/powerpoint/2010/main" val="2543542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B97C1-AEB1-4396-BF33-EB88EE7998DF}"/>
              </a:ext>
            </a:extLst>
          </p:cNvPr>
          <p:cNvSpPr>
            <a:spLocks noGrp="1"/>
          </p:cNvSpPr>
          <p:nvPr>
            <p:ph type="title"/>
          </p:nvPr>
        </p:nvSpPr>
        <p:spPr/>
        <p:txBody>
          <a:bodyPr/>
          <a:lstStyle/>
          <a:p>
            <a:r>
              <a:rPr lang="en-US" dirty="0"/>
              <a:t>Childcare Policy</a:t>
            </a:r>
          </a:p>
        </p:txBody>
      </p:sp>
      <p:sp>
        <p:nvSpPr>
          <p:cNvPr id="3" name="Content Placeholder 2">
            <a:extLst>
              <a:ext uri="{FF2B5EF4-FFF2-40B4-BE49-F238E27FC236}">
                <a16:creationId xmlns:a16="http://schemas.microsoft.com/office/drawing/2014/main" id="{F53099B7-6A04-4F8A-B64B-3108E89A6E96}"/>
              </a:ext>
            </a:extLst>
          </p:cNvPr>
          <p:cNvSpPr>
            <a:spLocks noGrp="1"/>
          </p:cNvSpPr>
          <p:nvPr>
            <p:ph sz="quarter" idx="1"/>
          </p:nvPr>
        </p:nvSpPr>
        <p:spPr/>
        <p:txBody>
          <a:bodyPr/>
          <a:lstStyle/>
          <a:p>
            <a:r>
              <a:rPr lang="en-US" dirty="0"/>
              <a:t>Libraries do not act in loco parentis.</a:t>
            </a:r>
          </a:p>
          <a:p>
            <a:pPr marL="171450" indent="-171450">
              <a:buFont typeface="Arial" panose="020B0604020202020204" pitchFamily="34" charset="0"/>
              <a:buChar char="•"/>
            </a:pPr>
            <a:r>
              <a:rPr lang="en-US" dirty="0"/>
              <a:t>The same unattended child policies apply during and after a disaster. </a:t>
            </a:r>
          </a:p>
          <a:p>
            <a:pPr marL="171450" indent="-171450">
              <a:buFont typeface="Arial" panose="020B0604020202020204" pitchFamily="34" charset="0"/>
              <a:buChar char="•"/>
            </a:pPr>
            <a:r>
              <a:rPr lang="en-US" dirty="0"/>
              <a:t>Consider posting policies in an emergency for clarity.</a:t>
            </a:r>
          </a:p>
          <a:p>
            <a:pPr marL="171450" indent="-171450">
              <a:buFont typeface="Arial" panose="020B0604020202020204" pitchFamily="34" charset="0"/>
              <a:buChar char="•"/>
            </a:pPr>
            <a:r>
              <a:rPr lang="en-US" dirty="0"/>
              <a:t>If contracting with a local daycare, have the responsibilities clearly stated for parents and staff.</a:t>
            </a:r>
          </a:p>
          <a:p>
            <a:pPr marL="0" indent="0">
              <a:buNone/>
            </a:pPr>
            <a:endParaRPr lang="en-US" dirty="0"/>
          </a:p>
        </p:txBody>
      </p:sp>
      <p:pic>
        <p:nvPicPr>
          <p:cNvPr id="5" name="Picture 4">
            <a:extLst>
              <a:ext uri="{FF2B5EF4-FFF2-40B4-BE49-F238E27FC236}">
                <a16:creationId xmlns:a16="http://schemas.microsoft.com/office/drawing/2014/main" id="{D6B4DD92-27B3-4E4A-A454-510F1DE94D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0724" y="4515853"/>
            <a:ext cx="3048000" cy="2032000"/>
          </a:xfrm>
          <a:prstGeom prst="rect">
            <a:avLst/>
          </a:prstGeom>
        </p:spPr>
      </p:pic>
      <p:pic>
        <p:nvPicPr>
          <p:cNvPr id="7" name="Picture 6">
            <a:extLst>
              <a:ext uri="{FF2B5EF4-FFF2-40B4-BE49-F238E27FC236}">
                <a16:creationId xmlns:a16="http://schemas.microsoft.com/office/drawing/2014/main" id="{FAF2BF9A-5554-4EF6-86B5-4FC7BA6EA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5776" y="4515853"/>
            <a:ext cx="3048000" cy="2032000"/>
          </a:xfrm>
          <a:prstGeom prst="rect">
            <a:avLst/>
          </a:prstGeom>
        </p:spPr>
      </p:pic>
    </p:spTree>
    <p:extLst>
      <p:ext uri="{BB962C8B-B14F-4D97-AF65-F5344CB8AC3E}">
        <p14:creationId xmlns:p14="http://schemas.microsoft.com/office/powerpoint/2010/main" val="8680367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n-US" dirty="0"/>
              <a:t>Activating the Library in a Disaster</a:t>
            </a:r>
          </a:p>
        </p:txBody>
      </p:sp>
      <p:sp>
        <p:nvSpPr>
          <p:cNvPr id="3" name="Content Placeholder 2"/>
          <p:cNvSpPr>
            <a:spLocks noGrp="1"/>
          </p:cNvSpPr>
          <p:nvPr>
            <p:ph sz="quarter" idx="1"/>
          </p:nvPr>
        </p:nvSpPr>
        <p:spPr/>
        <p:txBody>
          <a:bodyPr>
            <a:normAutofit/>
          </a:bodyPr>
          <a:lstStyle/>
          <a:p>
            <a:pPr rtl="0">
              <a:buNone/>
            </a:pPr>
            <a:r>
              <a:rPr lang="en-US" b="1" dirty="0"/>
              <a:t>Immediate Steps Post-Disaster</a:t>
            </a:r>
            <a:r>
              <a:rPr lang="en-US" dirty="0"/>
              <a:t>:</a:t>
            </a:r>
          </a:p>
          <a:p>
            <a:pPr rtl="0">
              <a:buNone/>
            </a:pPr>
            <a:endParaRPr lang="en-US" dirty="0"/>
          </a:p>
          <a:p>
            <a:pPr rtl="0">
              <a:buFont typeface="+mj-lt"/>
              <a:buAutoNum type="arabicPeriod"/>
            </a:pPr>
            <a:r>
              <a:rPr lang="en-US" b="1" dirty="0"/>
              <a:t>Ensure Safety</a:t>
            </a:r>
            <a:r>
              <a:rPr lang="en-US" dirty="0"/>
              <a:t>: Follow COOP and EPRP protocols to secure the facility and staff.</a:t>
            </a:r>
          </a:p>
          <a:p>
            <a:pPr rtl="0">
              <a:buFont typeface="+mj-lt"/>
              <a:buAutoNum type="arabicPeriod"/>
            </a:pPr>
            <a:r>
              <a:rPr lang="en-US" b="1" dirty="0"/>
              <a:t>Assess Resources</a:t>
            </a:r>
            <a:r>
              <a:rPr lang="en-US" dirty="0"/>
              <a:t>: Activate spaces, technology, and staff for community support.</a:t>
            </a:r>
          </a:p>
          <a:p>
            <a:pPr rtl="0">
              <a:buFont typeface="+mj-lt"/>
              <a:buAutoNum type="arabicPeriod"/>
            </a:pPr>
            <a:r>
              <a:rPr lang="en-US" b="1" dirty="0"/>
              <a:t>Communicate</a:t>
            </a:r>
            <a:r>
              <a:rPr lang="en-US" dirty="0"/>
              <a:t>: Use social media, websites, and partner networks to share available services (per EPRP Communications Equipment/Systems).</a:t>
            </a:r>
          </a:p>
        </p:txBody>
      </p:sp>
    </p:spTree>
    <p:extLst>
      <p:ext uri="{BB962C8B-B14F-4D97-AF65-F5344CB8AC3E}">
        <p14:creationId xmlns:p14="http://schemas.microsoft.com/office/powerpoint/2010/main" val="230542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Practical Planning for Disaster Response</a:t>
            </a:r>
          </a:p>
        </p:txBody>
      </p:sp>
      <p:sp>
        <p:nvSpPr>
          <p:cNvPr id="3" name="Content Placeholder 2"/>
          <p:cNvSpPr>
            <a:spLocks noGrp="1"/>
          </p:cNvSpPr>
          <p:nvPr>
            <p:ph sz="quarter" idx="1"/>
          </p:nvPr>
        </p:nvSpPr>
        <p:spPr/>
        <p:txBody>
          <a:bodyPr>
            <a:normAutofit/>
          </a:bodyPr>
          <a:lstStyle/>
          <a:p>
            <a:pPr rtl="0">
              <a:buNone/>
            </a:pPr>
            <a:r>
              <a:rPr lang="en-US" dirty="0"/>
              <a:t> </a:t>
            </a:r>
            <a:r>
              <a:rPr lang="en-US" b="1" dirty="0"/>
              <a:t>Adapt Day-to-Day Protocols</a:t>
            </a:r>
            <a:r>
              <a:rPr lang="en-US" dirty="0"/>
              <a:t>:</a:t>
            </a:r>
          </a:p>
          <a:p>
            <a:pPr rtl="0">
              <a:buNone/>
            </a:pPr>
            <a:endParaRPr lang="en-US" dirty="0"/>
          </a:p>
          <a:p>
            <a:pPr rtl="0">
              <a:buFont typeface="Arial" panose="020B0604020202020204" pitchFamily="34" charset="0"/>
              <a:buChar char="•"/>
            </a:pPr>
            <a:r>
              <a:rPr lang="en-US" b="1" dirty="0"/>
              <a:t>Hours of Operation</a:t>
            </a:r>
            <a:r>
              <a:rPr lang="en-US" dirty="0"/>
              <a:t>: Extend or modify hours to accommodate recovery needs.</a:t>
            </a:r>
          </a:p>
          <a:p>
            <a:pPr rtl="0">
              <a:buFont typeface="Arial" panose="020B0604020202020204" pitchFamily="34" charset="0"/>
              <a:buChar char="•"/>
            </a:pPr>
            <a:r>
              <a:rPr lang="en-US" b="1" dirty="0"/>
              <a:t>Staffing</a:t>
            </a:r>
            <a:r>
              <a:rPr lang="en-US" dirty="0"/>
              <a:t>: Train staff for emergency roles (per COOP Incident Management Team).</a:t>
            </a:r>
          </a:p>
          <a:p>
            <a:pPr rtl="0">
              <a:buFont typeface="Arial" panose="020B0604020202020204" pitchFamily="34" charset="0"/>
              <a:buChar char="•"/>
            </a:pPr>
            <a:r>
              <a:rPr lang="en-US" b="1" dirty="0"/>
              <a:t>Utilities</a:t>
            </a:r>
            <a:r>
              <a:rPr lang="en-US" dirty="0"/>
              <a:t>: Ensure backup power or water management plans (aligned with EPRP Utilities section).</a:t>
            </a:r>
          </a:p>
        </p:txBody>
      </p:sp>
    </p:spTree>
    <p:extLst>
      <p:ext uri="{BB962C8B-B14F-4D97-AF65-F5344CB8AC3E}">
        <p14:creationId xmlns:p14="http://schemas.microsoft.com/office/powerpoint/2010/main" val="974444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F516-EB29-4B76-8890-9BBD55779377}"/>
              </a:ext>
            </a:extLst>
          </p:cNvPr>
          <p:cNvSpPr>
            <a:spLocks noGrp="1"/>
          </p:cNvSpPr>
          <p:nvPr>
            <p:ph type="title"/>
          </p:nvPr>
        </p:nvSpPr>
        <p:spPr/>
        <p:txBody>
          <a:bodyPr/>
          <a:lstStyle/>
          <a:p>
            <a:r>
              <a:rPr lang="en-US" dirty="0"/>
              <a:t>Work Hours vs. Volunteer Hours</a:t>
            </a:r>
          </a:p>
        </p:txBody>
      </p:sp>
      <p:sp>
        <p:nvSpPr>
          <p:cNvPr id="3" name="Content Placeholder 2">
            <a:extLst>
              <a:ext uri="{FF2B5EF4-FFF2-40B4-BE49-F238E27FC236}">
                <a16:creationId xmlns:a16="http://schemas.microsoft.com/office/drawing/2014/main" id="{BCAFF17D-2147-4565-A824-C625C13E93E0}"/>
              </a:ext>
            </a:extLst>
          </p:cNvPr>
          <p:cNvSpPr>
            <a:spLocks noGrp="1"/>
          </p:cNvSpPr>
          <p:nvPr>
            <p:ph sz="quarter"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Library staff cannot volunteer for the library. It is illegal.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Make your policies clear.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Example policy.</a:t>
            </a:r>
          </a:p>
          <a:p>
            <a:pPr marL="628650" lvl="1" indent="-171450">
              <a:spcBef>
                <a:spcPts val="0"/>
              </a:spcBef>
              <a:buClrTx/>
              <a:buSzTx/>
              <a:buFont typeface="Arial" panose="020B0604020202020204" pitchFamily="34" charset="0"/>
              <a:buChar char="•"/>
              <a:defRPr/>
            </a:pPr>
            <a:r>
              <a:rPr lang="en-US" dirty="0"/>
              <a:t>It needs to be clear that there is no expectation for staff to take on volunteer 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How will the hours be extended during/after a disaster?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Hourly workers need to be paid for overtime.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Have your library board volunteer to staff the desk.</a:t>
            </a:r>
          </a:p>
          <a:p>
            <a:pPr marL="445770" lvl="1" indent="-171450">
              <a:spcBef>
                <a:spcPts val="0"/>
              </a:spcBef>
              <a:buClrTx/>
              <a:buSzTx/>
              <a:buFont typeface="Arial" panose="020B0604020202020204" pitchFamily="34" charset="0"/>
              <a:buChar char="•"/>
              <a:defRPr/>
            </a:pPr>
            <a:r>
              <a:rPr lang="en-US" dirty="0"/>
              <a:t>Board members cannot be paid to work for the library.</a:t>
            </a:r>
          </a:p>
          <a:p>
            <a:endParaRPr lang="en-US" dirty="0"/>
          </a:p>
        </p:txBody>
      </p:sp>
    </p:spTree>
    <p:extLst>
      <p:ext uri="{BB962C8B-B14F-4D97-AF65-F5344CB8AC3E}">
        <p14:creationId xmlns:p14="http://schemas.microsoft.com/office/powerpoint/2010/main" val="241962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 in Planning</a:t>
            </a:r>
          </a:p>
        </p:txBody>
      </p:sp>
      <p:graphicFrame>
        <p:nvGraphicFramePr>
          <p:cNvPr id="5" name="Content Placeholder 2">
            <a:extLst>
              <a:ext uri="{FF2B5EF4-FFF2-40B4-BE49-F238E27FC236}">
                <a16:creationId xmlns:a16="http://schemas.microsoft.com/office/drawing/2014/main" id="{01871DE7-2C0D-3CD6-19DC-DFA507EE790A}"/>
              </a:ext>
            </a:extLst>
          </p:cNvPr>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483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BA2E7-D574-41B0-B366-580AC7DEDA0E}"/>
              </a:ext>
            </a:extLst>
          </p:cNvPr>
          <p:cNvSpPr>
            <a:spLocks noGrp="1"/>
          </p:cNvSpPr>
          <p:nvPr>
            <p:ph type="title"/>
          </p:nvPr>
        </p:nvSpPr>
        <p:spPr/>
        <p:txBody>
          <a:bodyPr/>
          <a:lstStyle/>
          <a:p>
            <a:r>
              <a:rPr lang="en-US" dirty="0"/>
              <a:t>Presented by</a:t>
            </a:r>
          </a:p>
        </p:txBody>
      </p:sp>
      <p:sp>
        <p:nvSpPr>
          <p:cNvPr id="4" name="TextBox 3">
            <a:extLst>
              <a:ext uri="{FF2B5EF4-FFF2-40B4-BE49-F238E27FC236}">
                <a16:creationId xmlns:a16="http://schemas.microsoft.com/office/drawing/2014/main" id="{EF57B900-A5A9-478F-8BFC-D92BE0FE784F}"/>
              </a:ext>
            </a:extLst>
          </p:cNvPr>
          <p:cNvSpPr txBox="1"/>
          <p:nvPr/>
        </p:nvSpPr>
        <p:spPr>
          <a:xfrm>
            <a:off x="533400" y="1600200"/>
            <a:ext cx="4038600" cy="2585323"/>
          </a:xfrm>
          <a:prstGeom prst="rect">
            <a:avLst/>
          </a:prstGeom>
          <a:noFill/>
        </p:spPr>
        <p:txBody>
          <a:bodyPr wrap="square" rtlCol="0">
            <a:spAutoFit/>
          </a:bodyPr>
          <a:lstStyle/>
          <a:p>
            <a:pPr marL="285750" indent="-285750">
              <a:buFont typeface="Arial" panose="020B0604020202020204" pitchFamily="34" charset="0"/>
              <a:buChar char="•"/>
            </a:pPr>
            <a:r>
              <a:rPr lang="en-US" sz="2700" dirty="0"/>
              <a:t>Joshua L Taylor, Emergency Management Planner</a:t>
            </a:r>
          </a:p>
          <a:p>
            <a:pPr marL="285750" indent="-285750">
              <a:buFont typeface="Arial" panose="020B0604020202020204" pitchFamily="34" charset="0"/>
              <a:buChar char="•"/>
            </a:pPr>
            <a:r>
              <a:rPr lang="en-US" sz="2700" dirty="0"/>
              <a:t>Douglas County Emergency Management (DCEM)</a:t>
            </a:r>
          </a:p>
        </p:txBody>
      </p:sp>
      <p:sp>
        <p:nvSpPr>
          <p:cNvPr id="5" name="TextBox 4">
            <a:extLst>
              <a:ext uri="{FF2B5EF4-FFF2-40B4-BE49-F238E27FC236}">
                <a16:creationId xmlns:a16="http://schemas.microsoft.com/office/drawing/2014/main" id="{721197D5-1104-461A-B7AF-5C1A56FC40B7}"/>
              </a:ext>
            </a:extLst>
          </p:cNvPr>
          <p:cNvSpPr txBox="1"/>
          <p:nvPr/>
        </p:nvSpPr>
        <p:spPr>
          <a:xfrm>
            <a:off x="4552910" y="1600199"/>
            <a:ext cx="4038600" cy="3000821"/>
          </a:xfrm>
          <a:prstGeom prst="rect">
            <a:avLst/>
          </a:prstGeom>
          <a:noFill/>
        </p:spPr>
        <p:txBody>
          <a:bodyPr wrap="square" rtlCol="0">
            <a:spAutoFit/>
          </a:bodyPr>
          <a:lstStyle/>
          <a:p>
            <a:pPr marL="285750" indent="-285750">
              <a:buFont typeface="Arial" panose="020B0604020202020204" pitchFamily="34" charset="0"/>
              <a:buChar char="•"/>
            </a:pPr>
            <a:r>
              <a:rPr lang="en-US" sz="2700" dirty="0"/>
              <a:t>Jessi Harris, Library Consultant &amp; Information Resources Librarian</a:t>
            </a:r>
          </a:p>
          <a:p>
            <a:pPr marL="285750" indent="-285750">
              <a:buFont typeface="Arial" panose="020B0604020202020204" pitchFamily="34" charset="0"/>
              <a:buChar char="•"/>
            </a:pPr>
            <a:r>
              <a:rPr lang="en-US" sz="2700" dirty="0"/>
              <a:t>Northeast Kansas Library System (NEKLS)</a:t>
            </a:r>
          </a:p>
        </p:txBody>
      </p:sp>
      <p:pic>
        <p:nvPicPr>
          <p:cNvPr id="2050" name="Picture 2">
            <a:extLst>
              <a:ext uri="{FF2B5EF4-FFF2-40B4-BE49-F238E27FC236}">
                <a16:creationId xmlns:a16="http://schemas.microsoft.com/office/drawing/2014/main" id="{DFDA1528-F396-4E70-919E-35D2E825A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357687"/>
            <a:ext cx="1905000" cy="1800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2082DE3-C12F-4989-868E-3DB1105C9D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85625" y="4689234"/>
            <a:ext cx="3173169" cy="1245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71561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FDB01-A5E2-4299-89E1-8AAAD09D484F}"/>
              </a:ext>
            </a:extLst>
          </p:cNvPr>
          <p:cNvSpPr>
            <a:spLocks noGrp="1"/>
          </p:cNvSpPr>
          <p:nvPr>
            <p:ph type="title"/>
          </p:nvPr>
        </p:nvSpPr>
        <p:spPr/>
        <p:txBody>
          <a:bodyPr/>
          <a:lstStyle/>
          <a:p>
            <a:r>
              <a:rPr lang="en-US" dirty="0"/>
              <a:t>Unique To Your Community</a:t>
            </a:r>
          </a:p>
        </p:txBody>
      </p:sp>
      <p:sp>
        <p:nvSpPr>
          <p:cNvPr id="3" name="Content Placeholder 2">
            <a:extLst>
              <a:ext uri="{FF2B5EF4-FFF2-40B4-BE49-F238E27FC236}">
                <a16:creationId xmlns:a16="http://schemas.microsoft.com/office/drawing/2014/main" id="{E13BC1A4-0F6E-4C8B-B9B7-FD77D40BC133}"/>
              </a:ext>
            </a:extLst>
          </p:cNvPr>
          <p:cNvSpPr>
            <a:spLocks noGrp="1"/>
          </p:cNvSpPr>
          <p:nvPr>
            <p:ph sz="quarter" idx="1"/>
          </p:nvPr>
        </p:nvSpPr>
        <p:spPr/>
        <p:txBody>
          <a:bodyPr/>
          <a:lstStyle/>
          <a:p>
            <a:r>
              <a:rPr lang="en-US" dirty="0"/>
              <a:t>Police station, fire station, and library are all located beside train tracks.</a:t>
            </a:r>
          </a:p>
          <a:p>
            <a:pPr lvl="1"/>
            <a:r>
              <a:rPr lang="en-US" dirty="0"/>
              <a:t>How would the community handle a derailment at that location?</a:t>
            </a:r>
          </a:p>
          <a:p>
            <a:r>
              <a:rPr lang="en-US" dirty="0"/>
              <a:t>The library is in a flood plane. </a:t>
            </a:r>
          </a:p>
          <a:p>
            <a:r>
              <a:rPr lang="en-US" dirty="0"/>
              <a:t>Your neighborhood has a factory that contains hazardous chemicals. </a:t>
            </a:r>
          </a:p>
          <a:p>
            <a:r>
              <a:rPr lang="en-US" dirty="0"/>
              <a:t>Children have to cross a highway to reach your library from the school.</a:t>
            </a:r>
          </a:p>
        </p:txBody>
      </p:sp>
    </p:spTree>
    <p:extLst>
      <p:ext uri="{BB962C8B-B14F-4D97-AF65-F5344CB8AC3E}">
        <p14:creationId xmlns:p14="http://schemas.microsoft.com/office/powerpoint/2010/main" val="274733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Engaging First Responders and Leaders</a:t>
            </a:r>
          </a:p>
        </p:txBody>
      </p:sp>
      <p:sp>
        <p:nvSpPr>
          <p:cNvPr id="3" name="Content Placeholder 2"/>
          <p:cNvSpPr>
            <a:spLocks noGrp="1"/>
          </p:cNvSpPr>
          <p:nvPr>
            <p:ph sz="quarter" idx="1"/>
          </p:nvPr>
        </p:nvSpPr>
        <p:spPr/>
        <p:txBody>
          <a:bodyPr/>
          <a:lstStyle/>
          <a:p>
            <a:pPr rtl="0">
              <a:buNone/>
            </a:pPr>
            <a:r>
              <a:rPr lang="en-US" b="1" dirty="0"/>
              <a:t>Second Steps</a:t>
            </a:r>
            <a:r>
              <a:rPr lang="en-US" dirty="0"/>
              <a:t>:</a:t>
            </a:r>
          </a:p>
          <a:p>
            <a:pPr rtl="0">
              <a:buNone/>
            </a:pPr>
            <a:endParaRPr lang="en-US" dirty="0"/>
          </a:p>
          <a:p>
            <a:pPr rtl="0">
              <a:buFont typeface="Arial" panose="020B0604020202020204" pitchFamily="34" charset="0"/>
              <a:buChar char="•"/>
            </a:pPr>
            <a:r>
              <a:rPr lang="en-US" dirty="0"/>
              <a:t>Invite first responders, emergency managers, and local officials to review the plan.</a:t>
            </a:r>
          </a:p>
          <a:p>
            <a:pPr rtl="0">
              <a:buFont typeface="Arial" panose="020B0604020202020204" pitchFamily="34" charset="0"/>
              <a:buChar char="•"/>
            </a:pPr>
            <a:r>
              <a:rPr lang="en-US" dirty="0"/>
              <a:t>Align with local emergency management protocols </a:t>
            </a:r>
            <a:r>
              <a:rPr lang="en-US" sz="2000" dirty="0"/>
              <a:t>(e.g., Local Emergency Operations Plan/FEMA’s ready.gov resources).</a:t>
            </a:r>
          </a:p>
          <a:p>
            <a:pPr rtl="0">
              <a:buFont typeface="Arial" panose="020B0604020202020204" pitchFamily="34" charset="0"/>
              <a:buChar char="•"/>
            </a:pPr>
            <a:r>
              <a:rPr lang="en-US" dirty="0"/>
              <a:t>Incorporate feedback to ensure the library’s role complements community-wide efforts.</a:t>
            </a:r>
          </a:p>
          <a:p>
            <a:endParaRPr lang="en-US" dirty="0"/>
          </a:p>
        </p:txBody>
      </p:sp>
    </p:spTree>
    <p:extLst>
      <p:ext uri="{BB962C8B-B14F-4D97-AF65-F5344CB8AC3E}">
        <p14:creationId xmlns:p14="http://schemas.microsoft.com/office/powerpoint/2010/main" val="1557297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Expanding Partnerships</a:t>
            </a:r>
          </a:p>
        </p:txBody>
      </p:sp>
      <p:sp>
        <p:nvSpPr>
          <p:cNvPr id="3" name="Content Placeholder 2"/>
          <p:cNvSpPr>
            <a:spLocks noGrp="1"/>
          </p:cNvSpPr>
          <p:nvPr>
            <p:ph sz="quarter" idx="1"/>
          </p:nvPr>
        </p:nvSpPr>
        <p:spPr/>
        <p:txBody>
          <a:bodyPr>
            <a:normAutofit/>
          </a:bodyPr>
          <a:lstStyle/>
          <a:p>
            <a:pPr rtl="0">
              <a:buNone/>
            </a:pPr>
            <a:r>
              <a:rPr lang="en-US" b="1" dirty="0"/>
              <a:t>Third Steps</a:t>
            </a:r>
            <a:r>
              <a:rPr lang="en-US" dirty="0"/>
              <a:t>:</a:t>
            </a:r>
          </a:p>
          <a:p>
            <a:pPr rtl="0">
              <a:buNone/>
            </a:pPr>
            <a:endParaRPr lang="en-US" dirty="0"/>
          </a:p>
          <a:p>
            <a:pPr rtl="0">
              <a:buFont typeface="Arial" panose="020B0604020202020204" pitchFamily="34" charset="0"/>
              <a:buChar char="•"/>
            </a:pPr>
            <a:r>
              <a:rPr lang="en-US" dirty="0"/>
              <a:t>Reach out to additional partners identified in initial meetings (e.g., schools, scout groups, or local businesses).</a:t>
            </a:r>
          </a:p>
          <a:p>
            <a:pPr rtl="0">
              <a:buFont typeface="Arial" panose="020B0604020202020204" pitchFamily="34" charset="0"/>
              <a:buChar char="•"/>
            </a:pPr>
            <a:r>
              <a:rPr lang="en-US" dirty="0"/>
              <a:t>Explore volunteer support for tasks like distributing preparedness materials or staffing recovery programs.</a:t>
            </a:r>
          </a:p>
          <a:p>
            <a:pPr rtl="0">
              <a:buFont typeface="Arial" panose="020B0604020202020204" pitchFamily="34" charset="0"/>
              <a:buChar char="•"/>
            </a:pPr>
            <a:r>
              <a:rPr lang="en-US" dirty="0"/>
              <a:t>Use the MOU/MOA templates to formalize agreements with new partners.</a:t>
            </a:r>
          </a:p>
        </p:txBody>
      </p:sp>
    </p:spTree>
    <p:extLst>
      <p:ext uri="{BB962C8B-B14F-4D97-AF65-F5344CB8AC3E}">
        <p14:creationId xmlns:p14="http://schemas.microsoft.com/office/powerpoint/2010/main" val="742546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lang="en-US" dirty="0"/>
              <a:t>Finalizing and Testing the Plan</a:t>
            </a:r>
          </a:p>
        </p:txBody>
      </p:sp>
      <p:graphicFrame>
        <p:nvGraphicFramePr>
          <p:cNvPr id="5" name="Content Placeholder 2">
            <a:extLst>
              <a:ext uri="{FF2B5EF4-FFF2-40B4-BE49-F238E27FC236}">
                <a16:creationId xmlns:a16="http://schemas.microsoft.com/office/drawing/2014/main" id="{C4143904-7015-F7A3-9D46-BE372BEF5341}"/>
              </a:ext>
            </a:extLst>
          </p:cNvPr>
          <p:cNvGraphicFramePr>
            <a:graphicFrameLocks noGrp="1"/>
          </p:cNvGraphicFramePr>
          <p:nvPr>
            <p:ph sz="quarter" idx="1"/>
            <p:extLst>
              <p:ext uri="{D42A27DB-BD31-4B8C-83A1-F6EECF244321}">
                <p14:modId xmlns:p14="http://schemas.microsoft.com/office/powerpoint/2010/main" val="263813808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5490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for Implementation</a:t>
            </a:r>
          </a:p>
        </p:txBody>
      </p:sp>
      <p:graphicFrame>
        <p:nvGraphicFramePr>
          <p:cNvPr id="5" name="Content Placeholder 2">
            <a:extLst>
              <a:ext uri="{FF2B5EF4-FFF2-40B4-BE49-F238E27FC236}">
                <a16:creationId xmlns:a16="http://schemas.microsoft.com/office/drawing/2014/main" id="{E11B4149-7B90-FDCF-06D8-A9D420EC25E3}"/>
              </a:ext>
            </a:extLst>
          </p:cNvPr>
          <p:cNvGraphicFramePr>
            <a:graphicFrameLocks noGrp="1"/>
          </p:cNvGraphicFramePr>
          <p:nvPr>
            <p:ph sz="quarter" idx="1"/>
            <p:extLst>
              <p:ext uri="{D42A27DB-BD31-4B8C-83A1-F6EECF244321}">
                <p14:modId xmlns:p14="http://schemas.microsoft.com/office/powerpoint/2010/main" val="4257016234"/>
              </p:ext>
            </p:extLst>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4487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Formalizing the Role with MOUs/MOAs</a:t>
            </a:r>
          </a:p>
        </p:txBody>
      </p:sp>
      <p:sp>
        <p:nvSpPr>
          <p:cNvPr id="3" name="Content Placeholder 2"/>
          <p:cNvSpPr>
            <a:spLocks noGrp="1"/>
          </p:cNvSpPr>
          <p:nvPr>
            <p:ph sz="quarter" idx="1"/>
          </p:nvPr>
        </p:nvSpPr>
        <p:spPr/>
        <p:txBody>
          <a:bodyPr>
            <a:normAutofit/>
          </a:bodyPr>
          <a:lstStyle/>
          <a:p>
            <a:pPr rtl="0">
              <a:buNone/>
            </a:pPr>
            <a:r>
              <a:rPr lang="en-US" b="1" dirty="0"/>
              <a:t>Why Formal Agreements?</a:t>
            </a:r>
          </a:p>
          <a:p>
            <a:pPr rtl="0">
              <a:buNone/>
            </a:pPr>
            <a:endParaRPr lang="en-US" b="1" dirty="0"/>
          </a:p>
          <a:p>
            <a:pPr rtl="0">
              <a:buFont typeface="Arial" panose="020B0604020202020204" pitchFamily="34" charset="0"/>
              <a:buChar char="•"/>
            </a:pPr>
            <a:r>
              <a:rPr lang="en-US" dirty="0"/>
              <a:t>Clarify roles and responsibilities (e.g., library as a Resource Center or Volunteer Reception Center).</a:t>
            </a:r>
          </a:p>
          <a:p>
            <a:pPr rtl="0">
              <a:buFont typeface="Arial" panose="020B0604020202020204" pitchFamily="34" charset="0"/>
              <a:buChar char="•"/>
            </a:pPr>
            <a:r>
              <a:rPr lang="en-US" dirty="0"/>
              <a:t>Ensure mutual support with partners (e.g., training from local government, space from the library).</a:t>
            </a:r>
          </a:p>
          <a:p>
            <a:pPr rtl="0">
              <a:buFont typeface="Arial" panose="020B0604020202020204" pitchFamily="34" charset="0"/>
              <a:buChar char="•"/>
            </a:pPr>
            <a:r>
              <a:rPr lang="en-US" dirty="0"/>
              <a:t>Align with MOU/MOA templates to define activation protocols, funding, and confidentiality.</a:t>
            </a:r>
          </a:p>
        </p:txBody>
      </p:sp>
    </p:spTree>
    <p:extLst>
      <p:ext uri="{BB962C8B-B14F-4D97-AF65-F5344CB8AC3E}">
        <p14:creationId xmlns:p14="http://schemas.microsoft.com/office/powerpoint/2010/main" val="3144006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37FC8-4522-4AC4-BE17-9E1BDFB80A03}"/>
              </a:ext>
            </a:extLst>
          </p:cNvPr>
          <p:cNvSpPr>
            <a:spLocks noGrp="1"/>
          </p:cNvSpPr>
          <p:nvPr>
            <p:ph type="title"/>
          </p:nvPr>
        </p:nvSpPr>
        <p:spPr/>
        <p:txBody>
          <a:bodyPr/>
          <a:lstStyle/>
          <a:p>
            <a:r>
              <a:rPr lang="en-US" dirty="0"/>
              <a:t>EPRP, COOP,  and MOU Templates</a:t>
            </a:r>
          </a:p>
        </p:txBody>
      </p:sp>
      <p:sp>
        <p:nvSpPr>
          <p:cNvPr id="3" name="Content Placeholder 2">
            <a:extLst>
              <a:ext uri="{FF2B5EF4-FFF2-40B4-BE49-F238E27FC236}">
                <a16:creationId xmlns:a16="http://schemas.microsoft.com/office/drawing/2014/main" id="{2EA39E9D-2E5F-44FA-9D68-22009F5D99F8}"/>
              </a:ext>
            </a:extLst>
          </p:cNvPr>
          <p:cNvSpPr>
            <a:spLocks noGrp="1"/>
          </p:cNvSpPr>
          <p:nvPr>
            <p:ph sz="quarter" idx="1"/>
          </p:nvPr>
        </p:nvSpPr>
        <p:spPr/>
        <p:txBody>
          <a:bodyPr/>
          <a:lstStyle/>
          <a:p>
            <a:r>
              <a:rPr lang="en-US" dirty="0"/>
              <a:t>Library Emergency Preparedness, Response, and Recovery Plan (EPRP)</a:t>
            </a:r>
          </a:p>
          <a:p>
            <a:r>
              <a:rPr lang="en-US" dirty="0"/>
              <a:t>Continuity of Operations Plan (COOP)</a:t>
            </a:r>
          </a:p>
          <a:p>
            <a:r>
              <a:rPr lang="en-US" dirty="0"/>
              <a:t>Memorandum of Understanding (MOU)</a:t>
            </a:r>
          </a:p>
          <a:p>
            <a:r>
              <a:rPr lang="en-US" dirty="0">
                <a:hlinkClick r:id="rId3"/>
              </a:rPr>
              <a:t>https://systems.mykansaslibrary.org/emergency-action-planning/</a:t>
            </a:r>
            <a:r>
              <a:rPr lang="en-US" dirty="0"/>
              <a:t> </a:t>
            </a:r>
          </a:p>
        </p:txBody>
      </p:sp>
    </p:spTree>
    <p:extLst>
      <p:ext uri="{BB962C8B-B14F-4D97-AF65-F5344CB8AC3E}">
        <p14:creationId xmlns:p14="http://schemas.microsoft.com/office/powerpoint/2010/main" val="1516569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F90D1-1452-598D-A880-DEBC640E6B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173473-CCC9-0538-5B91-6B616EBAF2A4}"/>
              </a:ext>
            </a:extLst>
          </p:cNvPr>
          <p:cNvSpPr>
            <a:spLocks noGrp="1"/>
          </p:cNvSpPr>
          <p:nvPr>
            <p:ph type="title"/>
          </p:nvPr>
        </p:nvSpPr>
        <p:spPr/>
        <p:txBody>
          <a:bodyPr/>
          <a:lstStyle/>
          <a:p>
            <a:r>
              <a:rPr lang="en-US" dirty="0"/>
              <a:t>Call to Action</a:t>
            </a:r>
          </a:p>
        </p:txBody>
      </p:sp>
      <p:sp>
        <p:nvSpPr>
          <p:cNvPr id="3" name="Content Placeholder 2">
            <a:extLst>
              <a:ext uri="{FF2B5EF4-FFF2-40B4-BE49-F238E27FC236}">
                <a16:creationId xmlns:a16="http://schemas.microsoft.com/office/drawing/2014/main" id="{27C04888-2E60-09C2-60C1-D876E7AA0E41}"/>
              </a:ext>
            </a:extLst>
          </p:cNvPr>
          <p:cNvSpPr>
            <a:spLocks noGrp="1"/>
          </p:cNvSpPr>
          <p:nvPr>
            <p:ph sz="quarter" idx="1"/>
          </p:nvPr>
        </p:nvSpPr>
        <p:spPr>
          <a:xfrm>
            <a:off x="301752" y="1527048"/>
            <a:ext cx="8503920" cy="4873752"/>
          </a:xfrm>
        </p:spPr>
        <p:txBody>
          <a:bodyPr>
            <a:noAutofit/>
          </a:bodyPr>
          <a:lstStyle/>
          <a:p>
            <a:pPr rtl="0">
              <a:buNone/>
            </a:pPr>
            <a:r>
              <a:rPr lang="en-US" sz="2150" b="1" dirty="0"/>
              <a:t>Your Library’s Role in Resilience</a:t>
            </a:r>
            <a:r>
              <a:rPr lang="en-US" sz="2150" dirty="0"/>
              <a:t>:</a:t>
            </a:r>
          </a:p>
          <a:p>
            <a:pPr rtl="0">
              <a:buNone/>
            </a:pPr>
            <a:endParaRPr lang="en-US" sz="1500" dirty="0"/>
          </a:p>
          <a:p>
            <a:pPr rtl="0">
              <a:buFont typeface="Arial" panose="020B0604020202020204" pitchFamily="34" charset="0"/>
              <a:buChar char="•"/>
            </a:pPr>
            <a:r>
              <a:rPr lang="en-US" sz="2150" dirty="0"/>
              <a:t>Leverage existing assets to support your community in crises.</a:t>
            </a:r>
          </a:p>
          <a:p>
            <a:pPr rtl="0">
              <a:buFont typeface="Arial" panose="020B0604020202020204" pitchFamily="34" charset="0"/>
              <a:buChar char="•"/>
            </a:pPr>
            <a:r>
              <a:rPr lang="en-US" sz="2150" dirty="0"/>
              <a:t>Build partnerships to enhance preparedness and recovery efforts.</a:t>
            </a:r>
          </a:p>
          <a:p>
            <a:pPr rtl="0">
              <a:buFont typeface="Arial" panose="020B0604020202020204" pitchFamily="34" charset="0"/>
              <a:buChar char="•"/>
            </a:pPr>
            <a:r>
              <a:rPr lang="en-US" sz="2150" dirty="0"/>
              <a:t>Formalize plans with COOP and EPRP frameworks to ensure readiness.</a:t>
            </a:r>
          </a:p>
          <a:p>
            <a:pPr rtl="0">
              <a:buNone/>
            </a:pPr>
            <a:endParaRPr lang="en-US" sz="1500" b="1" dirty="0"/>
          </a:p>
          <a:p>
            <a:pPr rtl="0">
              <a:buNone/>
            </a:pPr>
            <a:r>
              <a:rPr lang="en-US" sz="2150" b="1" dirty="0"/>
              <a:t>Next Steps</a:t>
            </a:r>
            <a:r>
              <a:rPr lang="en-US" sz="2150" dirty="0"/>
              <a:t>:</a:t>
            </a:r>
          </a:p>
          <a:p>
            <a:pPr rtl="0">
              <a:buFont typeface="+mj-lt"/>
              <a:buAutoNum type="arabicPeriod"/>
            </a:pPr>
            <a:r>
              <a:rPr lang="en-US" sz="2150" dirty="0"/>
              <a:t>Schedule a staff brainstorming session to identify assets and partners.</a:t>
            </a:r>
          </a:p>
          <a:p>
            <a:pPr rtl="0">
              <a:buFont typeface="+mj-lt"/>
              <a:buAutoNum type="arabicPeriod"/>
            </a:pPr>
            <a:r>
              <a:rPr lang="en-US" sz="2150" dirty="0"/>
              <a:t>Draft a preliminary plan and share it with community stakeholders.</a:t>
            </a:r>
          </a:p>
          <a:p>
            <a:pPr rtl="0">
              <a:buFont typeface="+mj-lt"/>
              <a:buAutoNum type="arabicPeriod"/>
            </a:pPr>
            <a:r>
              <a:rPr lang="en-US" sz="2150" dirty="0"/>
              <a:t>Test and refine the plan annually to keep it relevant.</a:t>
            </a:r>
          </a:p>
        </p:txBody>
      </p:sp>
    </p:spTree>
    <p:extLst>
      <p:ext uri="{BB962C8B-B14F-4D97-AF65-F5344CB8AC3E}">
        <p14:creationId xmlns:p14="http://schemas.microsoft.com/office/powerpoint/2010/main" val="1420178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D9AF8-BF80-4CB8-94E4-7372572ECA3B}"/>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6D538577-C513-40E6-87BC-470C840C15C3}"/>
              </a:ext>
            </a:extLst>
          </p:cNvPr>
          <p:cNvSpPr>
            <a:spLocks noGrp="1"/>
          </p:cNvSpPr>
          <p:nvPr>
            <p:ph sz="quarter" idx="1"/>
          </p:nvPr>
        </p:nvSpPr>
        <p:spPr/>
        <p:txBody>
          <a:bodyPr>
            <a:normAutofit/>
          </a:bodyPr>
          <a:lstStyle/>
          <a:p>
            <a:r>
              <a:rPr lang="en-US" dirty="0"/>
              <a:t>Joshua Taylor,  Emergency Management Planner</a:t>
            </a:r>
          </a:p>
          <a:p>
            <a:pPr lvl="1"/>
            <a:r>
              <a:rPr lang="en-US" dirty="0"/>
              <a:t>Douglas County Emergency Management (DCEM)</a:t>
            </a:r>
          </a:p>
          <a:p>
            <a:pPr lvl="1"/>
            <a:r>
              <a:rPr lang="en-US" dirty="0">
                <a:hlinkClick r:id="rId2"/>
              </a:rPr>
              <a:t>jtaylor@dgcoks.gov</a:t>
            </a:r>
            <a:endParaRPr lang="en-US" dirty="0"/>
          </a:p>
          <a:p>
            <a:pPr lvl="1"/>
            <a:r>
              <a:rPr lang="en-US" dirty="0">
                <a:hlinkClick r:id="rId3"/>
              </a:rPr>
              <a:t>https://www.dgcoks.gov/emergency-management</a:t>
            </a:r>
            <a:endParaRPr lang="en-US" dirty="0"/>
          </a:p>
          <a:p>
            <a:r>
              <a:rPr lang="en-US" dirty="0"/>
              <a:t>Jessi Harris, Library Consultant &amp; Information Resources Librarian</a:t>
            </a:r>
          </a:p>
          <a:p>
            <a:pPr lvl="1"/>
            <a:r>
              <a:rPr lang="en-US" dirty="0"/>
              <a:t>Northeast Kansas Library System (NEKLS)</a:t>
            </a:r>
          </a:p>
          <a:p>
            <a:pPr lvl="1"/>
            <a:r>
              <a:rPr lang="en-US" dirty="0">
                <a:hlinkClick r:id="rId4"/>
              </a:rPr>
              <a:t>jharris@nekls.org</a:t>
            </a:r>
            <a:endParaRPr lang="en-US" dirty="0"/>
          </a:p>
          <a:p>
            <a:pPr lvl="1"/>
            <a:r>
              <a:rPr lang="en-US" dirty="0">
                <a:hlinkClick r:id="rId5"/>
              </a:rPr>
              <a:t>https://www.nekls.org/</a:t>
            </a:r>
            <a:r>
              <a:rPr lang="en-US" dirty="0"/>
              <a:t> </a:t>
            </a:r>
          </a:p>
          <a:p>
            <a:pPr marL="27432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3658535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FAE14-0AED-4291-8E78-D96EE5440E79}"/>
              </a:ext>
            </a:extLst>
          </p:cNvPr>
          <p:cNvSpPr>
            <a:spLocks noGrp="1"/>
          </p:cNvSpPr>
          <p:nvPr>
            <p:ph type="title"/>
          </p:nvPr>
        </p:nvSpPr>
        <p:spPr/>
        <p:txBody>
          <a:bodyPr/>
          <a:lstStyle/>
          <a:p>
            <a:r>
              <a:rPr lang="en-US" dirty="0"/>
              <a:t>How did this collaboration occur?</a:t>
            </a:r>
          </a:p>
        </p:txBody>
      </p:sp>
      <p:sp>
        <p:nvSpPr>
          <p:cNvPr id="3" name="Content Placeholder 2">
            <a:extLst>
              <a:ext uri="{FF2B5EF4-FFF2-40B4-BE49-F238E27FC236}">
                <a16:creationId xmlns:a16="http://schemas.microsoft.com/office/drawing/2014/main" id="{07FF444F-EE9B-493C-9FC1-3549ED636AD9}"/>
              </a:ext>
            </a:extLst>
          </p:cNvPr>
          <p:cNvSpPr>
            <a:spLocks noGrp="1"/>
          </p:cNvSpPr>
          <p:nvPr>
            <p:ph sz="quarter" idx="1"/>
          </p:nvPr>
        </p:nvSpPr>
        <p:spPr/>
        <p:txBody>
          <a:bodyPr/>
          <a:lstStyle/>
          <a:p>
            <a:r>
              <a:rPr lang="en-US" dirty="0"/>
              <a:t>Community Emergency Response Team (CERT) training in Lawrence, KS</a:t>
            </a:r>
          </a:p>
          <a:p>
            <a:r>
              <a:rPr lang="en-US" dirty="0">
                <a:hlinkClick r:id="rId3"/>
              </a:rPr>
              <a:t>https://www.dgcoks.gov/emergency-management/cert-course-offerings</a:t>
            </a:r>
            <a:endParaRPr lang="en-US" dirty="0"/>
          </a:p>
          <a:p>
            <a:r>
              <a:rPr lang="en-US" dirty="0"/>
              <a:t>Libraries needed to update their plans ASAP!</a:t>
            </a:r>
          </a:p>
          <a:p>
            <a:r>
              <a:rPr lang="en-US" dirty="0"/>
              <a:t>Library Mini-CERT Pilot Program</a:t>
            </a:r>
          </a:p>
          <a:p>
            <a:r>
              <a:rPr lang="en-US" dirty="0"/>
              <a:t>Additional emergency concerns for libraries</a:t>
            </a:r>
          </a:p>
          <a:p>
            <a:pPr lvl="1"/>
            <a:r>
              <a:rPr lang="en-US" dirty="0"/>
              <a:t>Print collections, servers,  patron privacy</a:t>
            </a:r>
          </a:p>
        </p:txBody>
      </p:sp>
    </p:spTree>
    <p:extLst>
      <p:ext uri="{BB962C8B-B14F-4D97-AF65-F5344CB8AC3E}">
        <p14:creationId xmlns:p14="http://schemas.microsoft.com/office/powerpoint/2010/main" val="450536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0302-38F3-4BB0-A8D4-84B61A219240}"/>
              </a:ext>
            </a:extLst>
          </p:cNvPr>
          <p:cNvSpPr>
            <a:spLocks noGrp="1"/>
          </p:cNvSpPr>
          <p:nvPr>
            <p:ph type="title"/>
          </p:nvPr>
        </p:nvSpPr>
        <p:spPr/>
        <p:txBody>
          <a:bodyPr/>
          <a:lstStyle/>
          <a:p>
            <a:r>
              <a:rPr lang="en-US" dirty="0"/>
              <a:t>Pilot Program with the Baldwin City Library</a:t>
            </a:r>
          </a:p>
        </p:txBody>
      </p:sp>
      <p:pic>
        <p:nvPicPr>
          <p:cNvPr id="3074" name="Picture 2">
            <a:extLst>
              <a:ext uri="{FF2B5EF4-FFF2-40B4-BE49-F238E27FC236}">
                <a16:creationId xmlns:a16="http://schemas.microsoft.com/office/drawing/2014/main" id="{94D5096D-8DF7-46D3-BD4A-59A7A7F1B40D}"/>
              </a:ext>
            </a:extLst>
          </p:cNvPr>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56891" y="2802941"/>
            <a:ext cx="4538576" cy="213397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1F5183D4-2387-4BE5-9924-69CA6ED5197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27551" y="2667000"/>
            <a:ext cx="4008601" cy="2405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0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DEEC-AAF8-4D4D-9AC7-3579B08F7177}"/>
              </a:ext>
            </a:extLst>
          </p:cNvPr>
          <p:cNvSpPr>
            <a:spLocks noGrp="1"/>
          </p:cNvSpPr>
          <p:nvPr>
            <p:ph type="title"/>
          </p:nvPr>
        </p:nvSpPr>
        <p:spPr/>
        <p:txBody>
          <a:bodyPr/>
          <a:lstStyle/>
          <a:p>
            <a:r>
              <a:rPr lang="en-US" dirty="0"/>
              <a:t>Lessons Learned in Baldwin</a:t>
            </a:r>
          </a:p>
        </p:txBody>
      </p:sp>
      <p:sp>
        <p:nvSpPr>
          <p:cNvPr id="3" name="Content Placeholder 2">
            <a:extLst>
              <a:ext uri="{FF2B5EF4-FFF2-40B4-BE49-F238E27FC236}">
                <a16:creationId xmlns:a16="http://schemas.microsoft.com/office/drawing/2014/main" id="{A7916560-2584-4D50-B21C-F614798CDDD6}"/>
              </a:ext>
            </a:extLst>
          </p:cNvPr>
          <p:cNvSpPr>
            <a:spLocks noGrp="1"/>
          </p:cNvSpPr>
          <p:nvPr>
            <p:ph sz="quarter" idx="1"/>
          </p:nvPr>
        </p:nvSpPr>
        <p:spPr/>
        <p:txBody>
          <a:bodyPr/>
          <a:lstStyle/>
          <a:p>
            <a:r>
              <a:rPr lang="en-US" dirty="0"/>
              <a:t>Community tornado shelter </a:t>
            </a:r>
          </a:p>
          <a:p>
            <a:r>
              <a:rPr lang="en-US" dirty="0"/>
              <a:t>Tornado plan for the library</a:t>
            </a:r>
          </a:p>
          <a:p>
            <a:r>
              <a:rPr lang="en-US" dirty="0"/>
              <a:t>Meeting room reservations during a blizzard</a:t>
            </a:r>
          </a:p>
        </p:txBody>
      </p:sp>
      <p:pic>
        <p:nvPicPr>
          <p:cNvPr id="5" name="Picture 4">
            <a:extLst>
              <a:ext uri="{FF2B5EF4-FFF2-40B4-BE49-F238E27FC236}">
                <a16:creationId xmlns:a16="http://schemas.microsoft.com/office/drawing/2014/main" id="{2B562446-9FC2-4B12-86B5-BC8B7F6817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57628" y="3187673"/>
            <a:ext cx="4422648" cy="2948432"/>
          </a:xfrm>
          <a:prstGeom prst="rect">
            <a:avLst/>
          </a:prstGeom>
        </p:spPr>
      </p:pic>
    </p:spTree>
    <p:extLst>
      <p:ext uri="{BB962C8B-B14F-4D97-AF65-F5344CB8AC3E}">
        <p14:creationId xmlns:p14="http://schemas.microsoft.com/office/powerpoint/2010/main" val="488944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7E71B-F987-464E-A361-E3974EC37016}"/>
              </a:ext>
            </a:extLst>
          </p:cNvPr>
          <p:cNvSpPr>
            <a:spLocks noGrp="1"/>
          </p:cNvSpPr>
          <p:nvPr>
            <p:ph type="title"/>
          </p:nvPr>
        </p:nvSpPr>
        <p:spPr/>
        <p:txBody>
          <a:bodyPr/>
          <a:lstStyle/>
          <a:p>
            <a:r>
              <a:rPr lang="en-US" dirty="0"/>
              <a:t>Eudora Community Library</a:t>
            </a:r>
          </a:p>
        </p:txBody>
      </p:sp>
      <p:pic>
        <p:nvPicPr>
          <p:cNvPr id="4098" name="Picture 2">
            <a:extLst>
              <a:ext uri="{FF2B5EF4-FFF2-40B4-BE49-F238E27FC236}">
                <a16:creationId xmlns:a16="http://schemas.microsoft.com/office/drawing/2014/main" id="{6B25E2E4-B1E1-428F-BBF2-6C66AF37E073}"/>
              </a:ext>
            </a:extLst>
          </p:cNvPr>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323890" y="2538664"/>
            <a:ext cx="3965448" cy="29740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A776A9F-5CCA-4A59-82A0-45728D7917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21788" y="2538664"/>
            <a:ext cx="4294311" cy="3220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47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6B502-21CC-4B49-9C0A-2532F4216855}"/>
              </a:ext>
            </a:extLst>
          </p:cNvPr>
          <p:cNvSpPr>
            <a:spLocks noGrp="1"/>
          </p:cNvSpPr>
          <p:nvPr>
            <p:ph type="title"/>
          </p:nvPr>
        </p:nvSpPr>
        <p:spPr/>
        <p:txBody>
          <a:bodyPr/>
          <a:lstStyle/>
          <a:p>
            <a:r>
              <a:rPr lang="en-US" dirty="0"/>
              <a:t>Northeast Kansas Library System (NEKLS)</a:t>
            </a:r>
          </a:p>
        </p:txBody>
      </p:sp>
      <p:pic>
        <p:nvPicPr>
          <p:cNvPr id="7" name="Content Placeholder 6">
            <a:extLst>
              <a:ext uri="{FF2B5EF4-FFF2-40B4-BE49-F238E27FC236}">
                <a16:creationId xmlns:a16="http://schemas.microsoft.com/office/drawing/2014/main" id="{913CD2A6-C8DF-4B03-B363-9EB6B1B780BF}"/>
              </a:ext>
            </a:extLst>
          </p:cNvPr>
          <p:cNvPicPr>
            <a:picLocks noGrp="1" noChangeAspect="1"/>
          </p:cNvPicPr>
          <p:nvPr>
            <p:ph sz="quarter" idx="1"/>
          </p:nvPr>
        </p:nvPicPr>
        <p:blipFill>
          <a:blip r:embed="rId3" cstate="print">
            <a:extLst>
              <a:ext uri="{28A0092B-C50C-407E-A947-70E740481C1C}">
                <a14:useLocalDpi xmlns:a14="http://schemas.microsoft.com/office/drawing/2010/main" val="0"/>
              </a:ext>
            </a:extLst>
          </a:blip>
          <a:stretch>
            <a:fillRect/>
          </a:stretch>
        </p:blipFill>
        <p:spPr>
          <a:xfrm rot="5400000">
            <a:off x="-153871" y="2498903"/>
            <a:ext cx="3644980" cy="2733734"/>
          </a:xfrm>
        </p:spPr>
      </p:pic>
      <p:pic>
        <p:nvPicPr>
          <p:cNvPr id="9" name="Picture 8">
            <a:extLst>
              <a:ext uri="{FF2B5EF4-FFF2-40B4-BE49-F238E27FC236}">
                <a16:creationId xmlns:a16="http://schemas.microsoft.com/office/drawing/2014/main" id="{5D357F87-95C7-4851-AAB0-6783234599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710479" y="2498903"/>
            <a:ext cx="3644980" cy="2733735"/>
          </a:xfrm>
          <a:prstGeom prst="rect">
            <a:avLst/>
          </a:prstGeom>
        </p:spPr>
      </p:pic>
      <p:pic>
        <p:nvPicPr>
          <p:cNvPr id="13" name="Picture 12">
            <a:extLst>
              <a:ext uri="{FF2B5EF4-FFF2-40B4-BE49-F238E27FC236}">
                <a16:creationId xmlns:a16="http://schemas.microsoft.com/office/drawing/2014/main" id="{C9F6EC6D-0F1B-4778-AEB2-ABA9D8180E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2746462" y="2498903"/>
            <a:ext cx="3644979" cy="2733735"/>
          </a:xfrm>
          <a:prstGeom prst="rect">
            <a:avLst/>
          </a:prstGeom>
        </p:spPr>
      </p:pic>
    </p:spTree>
    <p:extLst>
      <p:ext uri="{BB962C8B-B14F-4D97-AF65-F5344CB8AC3E}">
        <p14:creationId xmlns:p14="http://schemas.microsoft.com/office/powerpoint/2010/main" val="1283729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dirty="0"/>
              <a:t>The Library as a Community Asset</a:t>
            </a:r>
          </a:p>
        </p:txBody>
      </p:sp>
      <p:sp>
        <p:nvSpPr>
          <p:cNvPr id="3" name="Content Placeholder 2"/>
          <p:cNvSpPr>
            <a:spLocks noGrp="1"/>
          </p:cNvSpPr>
          <p:nvPr>
            <p:ph sz="quarter" idx="1"/>
          </p:nvPr>
        </p:nvSpPr>
        <p:spPr>
          <a:xfrm>
            <a:off x="457200" y="1905000"/>
            <a:ext cx="8229600" cy="4221163"/>
          </a:xfrm>
        </p:spPr>
        <p:txBody>
          <a:bodyPr>
            <a:normAutofit/>
          </a:bodyPr>
          <a:lstStyle/>
          <a:p>
            <a:pPr rtl="0">
              <a:buNone/>
            </a:pPr>
            <a:r>
              <a:rPr lang="en-US" b="1" dirty="0"/>
              <a:t>Key Attributes of Libraries:</a:t>
            </a:r>
          </a:p>
          <a:p>
            <a:pPr rtl="0">
              <a:buNone/>
            </a:pPr>
            <a:endParaRPr lang="en-US" dirty="0"/>
          </a:p>
          <a:p>
            <a:pPr rtl="0">
              <a:buFont typeface="Arial" panose="020B0604020202020204" pitchFamily="34" charset="0"/>
              <a:buChar char="•"/>
            </a:pPr>
            <a:r>
              <a:rPr lang="en-US" b="1" dirty="0"/>
              <a:t>Safe Spaces</a:t>
            </a:r>
            <a:r>
              <a:rPr lang="en-US" dirty="0"/>
              <a:t>: Welcoming environments for all community members.</a:t>
            </a:r>
          </a:p>
          <a:p>
            <a:pPr rtl="0">
              <a:buFont typeface="Arial" panose="020B0604020202020204" pitchFamily="34" charset="0"/>
              <a:buChar char="•"/>
            </a:pPr>
            <a:r>
              <a:rPr lang="en-US" b="1" dirty="0"/>
              <a:t>Resource Hubs</a:t>
            </a:r>
            <a:r>
              <a:rPr lang="en-US" dirty="0"/>
              <a:t>: Access to information, technology, and communication tools.</a:t>
            </a:r>
          </a:p>
          <a:p>
            <a:pPr rtl="0">
              <a:buFont typeface="Arial" panose="020B0604020202020204" pitchFamily="34" charset="0"/>
              <a:buChar char="•"/>
            </a:pPr>
            <a:r>
              <a:rPr lang="en-US" b="1" dirty="0"/>
              <a:t>Community Connectors</a:t>
            </a:r>
            <a:r>
              <a:rPr lang="en-US" dirty="0"/>
              <a:t>: Central locations fostering collaboration and support.</a:t>
            </a:r>
          </a:p>
        </p:txBody>
      </p:sp>
    </p:spTree>
    <p:extLst>
      <p:ext uri="{BB962C8B-B14F-4D97-AF65-F5344CB8AC3E}">
        <p14:creationId xmlns:p14="http://schemas.microsoft.com/office/powerpoint/2010/main" val="786737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4494E-F07D-436F-AC30-8B130A633E1C}"/>
              </a:ext>
            </a:extLst>
          </p:cNvPr>
          <p:cNvSpPr>
            <a:spLocks noGrp="1"/>
          </p:cNvSpPr>
          <p:nvPr>
            <p:ph type="title"/>
          </p:nvPr>
        </p:nvSpPr>
        <p:spPr/>
        <p:txBody>
          <a:bodyPr/>
          <a:lstStyle/>
          <a:p>
            <a:r>
              <a:rPr lang="en-US" dirty="0"/>
              <a:t>*Libraries as Safe Spaces</a:t>
            </a:r>
          </a:p>
        </p:txBody>
      </p:sp>
      <p:sp>
        <p:nvSpPr>
          <p:cNvPr id="3" name="Content Placeholder 2">
            <a:extLst>
              <a:ext uri="{FF2B5EF4-FFF2-40B4-BE49-F238E27FC236}">
                <a16:creationId xmlns:a16="http://schemas.microsoft.com/office/drawing/2014/main" id="{C3F5BD3B-008D-4BB3-8E93-A73CE2665592}"/>
              </a:ext>
            </a:extLst>
          </p:cNvPr>
          <p:cNvSpPr>
            <a:spLocks noGrp="1"/>
          </p:cNvSpPr>
          <p:nvPr>
            <p:ph sz="quarter" idx="1"/>
          </p:nvPr>
        </p:nvSpPr>
        <p:spPr/>
        <p:txBody>
          <a:bodyPr/>
          <a:lstStyle/>
          <a:p>
            <a:r>
              <a:rPr lang="en-US" dirty="0"/>
              <a:t>Libraries are considered a public space</a:t>
            </a:r>
          </a:p>
          <a:p>
            <a:r>
              <a:rPr lang="en-US" dirty="0"/>
              <a:t>Photography and filming</a:t>
            </a:r>
          </a:p>
          <a:p>
            <a:r>
              <a:rPr lang="en-US" dirty="0"/>
              <a:t>Police and ICE </a:t>
            </a:r>
          </a:p>
          <a:p>
            <a:endParaRPr lang="en-US" dirty="0"/>
          </a:p>
        </p:txBody>
      </p:sp>
      <p:pic>
        <p:nvPicPr>
          <p:cNvPr id="5" name="Picture 4">
            <a:extLst>
              <a:ext uri="{FF2B5EF4-FFF2-40B4-BE49-F238E27FC236}">
                <a16:creationId xmlns:a16="http://schemas.microsoft.com/office/drawing/2014/main" id="{AA4A1987-45E7-48A6-B08E-AE9AD13566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2552" y="3429000"/>
            <a:ext cx="3352800" cy="2514600"/>
          </a:xfrm>
          <a:prstGeom prst="rect">
            <a:avLst/>
          </a:prstGeom>
        </p:spPr>
      </p:pic>
    </p:spTree>
    <p:extLst>
      <p:ext uri="{BB962C8B-B14F-4D97-AF65-F5344CB8AC3E}">
        <p14:creationId xmlns:p14="http://schemas.microsoft.com/office/powerpoint/2010/main" val="241407760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Civic</Template>
  <TotalTime>5457</TotalTime>
  <Words>3706</Words>
  <Application>Microsoft Office PowerPoint</Application>
  <PresentationFormat>On-screen Show (4:3)</PresentationFormat>
  <Paragraphs>420</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Aptos</vt:lpstr>
      <vt:lpstr>Arial</vt:lpstr>
      <vt:lpstr>Georgia</vt:lpstr>
      <vt:lpstr>Wingdings</vt:lpstr>
      <vt:lpstr>Wingdings 2</vt:lpstr>
      <vt:lpstr>Civic</vt:lpstr>
      <vt:lpstr>The Library</vt:lpstr>
      <vt:lpstr>Presented by</vt:lpstr>
      <vt:lpstr>How did this collaboration occur?</vt:lpstr>
      <vt:lpstr>Pilot Program with the Baldwin City Library</vt:lpstr>
      <vt:lpstr>Lessons Learned in Baldwin</vt:lpstr>
      <vt:lpstr>Eudora Community Library</vt:lpstr>
      <vt:lpstr>Northeast Kansas Library System (NEKLS)</vt:lpstr>
      <vt:lpstr>The Library as a Community Asset</vt:lpstr>
      <vt:lpstr>*Libraries as Safe Spaces</vt:lpstr>
      <vt:lpstr>Why Libraries Matter in Disasters</vt:lpstr>
      <vt:lpstr>Understanding Your Community</vt:lpstr>
      <vt:lpstr>Leveraging Library Assets</vt:lpstr>
      <vt:lpstr>Building Community Partnerships</vt:lpstr>
      <vt:lpstr>Day-to-Day Operations as Disaster Assets</vt:lpstr>
      <vt:lpstr>Childcare Policy</vt:lpstr>
      <vt:lpstr>Activating the Library in a Disaster</vt:lpstr>
      <vt:lpstr>Practical Planning for Disaster Response</vt:lpstr>
      <vt:lpstr>Work Hours vs. Volunteer Hours</vt:lpstr>
      <vt:lpstr>First Steps in Planning</vt:lpstr>
      <vt:lpstr>Unique To Your Community</vt:lpstr>
      <vt:lpstr>Engaging First Responders and Leaders</vt:lpstr>
      <vt:lpstr>Expanding Partnerships</vt:lpstr>
      <vt:lpstr>Finalizing and Testing the Plan</vt:lpstr>
      <vt:lpstr>Resources for Implementation</vt:lpstr>
      <vt:lpstr>Formalizing the Role with MOUs/MOAs</vt:lpstr>
      <vt:lpstr>EPRP, COOP,  and MOU Templates</vt:lpstr>
      <vt:lpstr>Call to Action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Library</dc:title>
  <dc:creator>Kate Dinneen</dc:creator>
  <cp:lastModifiedBy>Jessi</cp:lastModifiedBy>
  <cp:revision>59</cp:revision>
  <dcterms:created xsi:type="dcterms:W3CDTF">2023-03-25T14:48:56Z</dcterms:created>
  <dcterms:modified xsi:type="dcterms:W3CDTF">2025-10-03T18:54:07Z</dcterms:modified>
</cp:coreProperties>
</file>